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1"/>
  </p:notesMasterIdLst>
  <p:sldIdLst>
    <p:sldId id="259" r:id="rId5"/>
    <p:sldId id="257" r:id="rId6"/>
    <p:sldId id="261" r:id="rId7"/>
    <p:sldId id="262" r:id="rId8"/>
    <p:sldId id="263" r:id="rId9"/>
    <p:sldId id="265" r:id="rId10"/>
  </p:sldIdLst>
  <p:sldSz cx="9144000" cy="5143500" type="screen16x9"/>
  <p:notesSz cx="6858000" cy="9144000"/>
  <p:embeddedFontLst>
    <p:embeddedFont>
      <p:font typeface="Garamond" panose="02020404030301010803" pitchFamily="18" charset="0"/>
      <p:regular r:id="rId12"/>
      <p:bold r:id="rId13"/>
      <p:italic r:id="rId14"/>
    </p:embeddedFont>
    <p:embeddedFont>
      <p:font typeface="Microsoft Sans Serif" panose="020B0604020202020204" pitchFamily="34" charset="0"/>
      <p:regular r:id="rId15"/>
    </p:embeddedFont>
    <p:embeddedFont>
      <p:font typeface="Oswald" panose="00000500000000000000" pitchFamily="2" charset="0"/>
      <p:regular r:id="rId16"/>
      <p:bold r:id="rId17"/>
    </p:embeddedFont>
    <p:embeddedFont>
      <p:font typeface="Source Sans Pro" panose="020B0503030403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4C1923-41ED-457A-AD1D-20181053AFC2}" v="1" dt="2023-12-22T15:38:08.9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9" autoAdjust="0"/>
    <p:restoredTop sz="92993" autoAdjust="0"/>
  </p:normalViewPr>
  <p:slideViewPr>
    <p:cSldViewPr snapToGrid="0">
      <p:cViewPr varScale="1">
        <p:scale>
          <a:sx n="153" d="100"/>
          <a:sy n="153" d="100"/>
        </p:scale>
        <p:origin x="720" y="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ma, Vishal" userId="e4c90282-2cc3-469e-9845-61ddef539b43" providerId="ADAL" clId="{144C1923-41ED-457A-AD1D-20181053AFC2}"/>
    <pc:docChg chg="undo custSel delSld modSld">
      <pc:chgData name="Sharma, Vishal" userId="e4c90282-2cc3-469e-9845-61ddef539b43" providerId="ADAL" clId="{144C1923-41ED-457A-AD1D-20181053AFC2}" dt="2023-12-22T15:39:19.009" v="590" actId="20577"/>
      <pc:docMkLst>
        <pc:docMk/>
      </pc:docMkLst>
      <pc:sldChg chg="modSp mod">
        <pc:chgData name="Sharma, Vishal" userId="e4c90282-2cc3-469e-9845-61ddef539b43" providerId="ADAL" clId="{144C1923-41ED-457A-AD1D-20181053AFC2}" dt="2023-12-22T15:39:19.009" v="590" actId="20577"/>
        <pc:sldMkLst>
          <pc:docMk/>
          <pc:sldMk cId="2436883264" sldId="259"/>
        </pc:sldMkLst>
        <pc:spChg chg="mod">
          <ac:chgData name="Sharma, Vishal" userId="e4c90282-2cc3-469e-9845-61ddef539b43" providerId="ADAL" clId="{144C1923-41ED-457A-AD1D-20181053AFC2}" dt="2023-12-22T15:39:19.009" v="590" actId="20577"/>
          <ac:spMkLst>
            <pc:docMk/>
            <pc:sldMk cId="2436883264" sldId="259"/>
            <ac:spMk id="3" creationId="{FFD85BAE-AB02-7A99-102E-873936B1F2F1}"/>
          </ac:spMkLst>
        </pc:spChg>
      </pc:sldChg>
      <pc:sldChg chg="modSp mod">
        <pc:chgData name="Sharma, Vishal" userId="e4c90282-2cc3-469e-9845-61ddef539b43" providerId="ADAL" clId="{144C1923-41ED-457A-AD1D-20181053AFC2}" dt="2023-12-22T14:28:42.419" v="579" actId="20577"/>
        <pc:sldMkLst>
          <pc:docMk/>
          <pc:sldMk cId="2577034362" sldId="261"/>
        </pc:sldMkLst>
        <pc:spChg chg="mod">
          <ac:chgData name="Sharma, Vishal" userId="e4c90282-2cc3-469e-9845-61ddef539b43" providerId="ADAL" clId="{144C1923-41ED-457A-AD1D-20181053AFC2}" dt="2023-12-22T14:28:42.419" v="579" actId="20577"/>
          <ac:spMkLst>
            <pc:docMk/>
            <pc:sldMk cId="2577034362" sldId="261"/>
            <ac:spMk id="4" creationId="{90540D9D-8C3F-85BE-4050-6CBCB3A0CAD4}"/>
          </ac:spMkLst>
        </pc:spChg>
        <pc:spChg chg="mod">
          <ac:chgData name="Sharma, Vishal" userId="e4c90282-2cc3-469e-9845-61ddef539b43" providerId="ADAL" clId="{144C1923-41ED-457A-AD1D-20181053AFC2}" dt="2023-12-22T14:28:41.739" v="578" actId="20577"/>
          <ac:spMkLst>
            <pc:docMk/>
            <pc:sldMk cId="2577034362" sldId="261"/>
            <ac:spMk id="7" creationId="{51B31401-3228-1603-753E-A4A2F9876E52}"/>
          </ac:spMkLst>
        </pc:spChg>
      </pc:sldChg>
      <pc:sldChg chg="modSp mod">
        <pc:chgData name="Sharma, Vishal" userId="e4c90282-2cc3-469e-9845-61ddef539b43" providerId="ADAL" clId="{144C1923-41ED-457A-AD1D-20181053AFC2}" dt="2023-12-22T14:28:38.879" v="577" actId="20577"/>
        <pc:sldMkLst>
          <pc:docMk/>
          <pc:sldMk cId="1085000597" sldId="262"/>
        </pc:sldMkLst>
        <pc:spChg chg="mod">
          <ac:chgData name="Sharma, Vishal" userId="e4c90282-2cc3-469e-9845-61ddef539b43" providerId="ADAL" clId="{144C1923-41ED-457A-AD1D-20181053AFC2}" dt="2023-12-22T14:28:38.879" v="577" actId="20577"/>
          <ac:spMkLst>
            <pc:docMk/>
            <pc:sldMk cId="1085000597" sldId="262"/>
            <ac:spMk id="61" creationId="{00000000-0000-0000-0000-000000000000}"/>
          </ac:spMkLst>
        </pc:spChg>
      </pc:sldChg>
      <pc:sldChg chg="modSp mod">
        <pc:chgData name="Sharma, Vishal" userId="e4c90282-2cc3-469e-9845-61ddef539b43" providerId="ADAL" clId="{144C1923-41ED-457A-AD1D-20181053AFC2}" dt="2023-12-22T14:28:32.613" v="572" actId="20577"/>
        <pc:sldMkLst>
          <pc:docMk/>
          <pc:sldMk cId="686970422" sldId="263"/>
        </pc:sldMkLst>
        <pc:spChg chg="mod">
          <ac:chgData name="Sharma, Vishal" userId="e4c90282-2cc3-469e-9845-61ddef539b43" providerId="ADAL" clId="{144C1923-41ED-457A-AD1D-20181053AFC2}" dt="2023-12-22T14:28:32.613" v="572" actId="20577"/>
          <ac:spMkLst>
            <pc:docMk/>
            <pc:sldMk cId="686970422" sldId="263"/>
            <ac:spMk id="61" creationId="{00000000-0000-0000-0000-000000000000}"/>
          </ac:spMkLst>
        </pc:spChg>
      </pc:sldChg>
      <pc:sldChg chg="del">
        <pc:chgData name="Sharma, Vishal" userId="e4c90282-2cc3-469e-9845-61ddef539b43" providerId="ADAL" clId="{144C1923-41ED-457A-AD1D-20181053AFC2}" dt="2023-12-22T14:28:14.540" v="565" actId="47"/>
        <pc:sldMkLst>
          <pc:docMk/>
          <pc:sldMk cId="1796811106" sldId="264"/>
        </pc:sldMkLst>
      </pc:sldChg>
      <pc:sldChg chg="modSp mod">
        <pc:chgData name="Sharma, Vishal" userId="e4c90282-2cc3-469e-9845-61ddef539b43" providerId="ADAL" clId="{144C1923-41ED-457A-AD1D-20181053AFC2}" dt="2023-12-22T14:28:35.577" v="576" actId="20577"/>
        <pc:sldMkLst>
          <pc:docMk/>
          <pc:sldMk cId="210734591" sldId="265"/>
        </pc:sldMkLst>
        <pc:spChg chg="mod">
          <ac:chgData name="Sharma, Vishal" userId="e4c90282-2cc3-469e-9845-61ddef539b43" providerId="ADAL" clId="{144C1923-41ED-457A-AD1D-20181053AFC2}" dt="2023-12-22T14:28:35.577" v="576" actId="20577"/>
          <ac:spMkLst>
            <pc:docMk/>
            <pc:sldMk cId="210734591" sldId="265"/>
            <ac:spMk id="6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86c2ecea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86c2ecea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3164668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86c2ecea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86c2ecea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300492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86c2ecea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86c2ecea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817389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86c2ecea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86c2ecea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3934753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86c2ecea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86c2ecea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1503306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86c2ecea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86c2ecea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3081347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TITUS">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61324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 name="hcsimple-light-2.BIG_NUMBERHeader">
            <a:extLst>
              <a:ext uri="{FF2B5EF4-FFF2-40B4-BE49-F238E27FC236}">
                <a16:creationId xmlns:a16="http://schemas.microsoft.com/office/drawing/2014/main" id="{61C250D2-C78D-1CA8-B35B-97B53419B74A}"/>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 name="hcsimple-light-2.BLANKHeader">
            <a:extLst>
              <a:ext uri="{FF2B5EF4-FFF2-40B4-BE49-F238E27FC236}">
                <a16:creationId xmlns:a16="http://schemas.microsoft.com/office/drawing/2014/main" id="{A575EEED-D539-B394-5BB7-79EECE0FF6A4}"/>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 name="hcsimple-light-2.SECTION_HEADERHeader">
            <a:extLst>
              <a:ext uri="{FF2B5EF4-FFF2-40B4-BE49-F238E27FC236}">
                <a16:creationId xmlns:a16="http://schemas.microsoft.com/office/drawing/2014/main" id="{E7A49C44-64A9-D550-B72F-0A30F7E6380B}"/>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 name="hcsimple-light-2.TITLE_AND_BODYHeader">
            <a:extLst>
              <a:ext uri="{FF2B5EF4-FFF2-40B4-BE49-F238E27FC236}">
                <a16:creationId xmlns:a16="http://schemas.microsoft.com/office/drawing/2014/main" id="{3850C0D3-B7C7-7C61-7286-3D601A58FD1A}"/>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 name="hcsimple-light-2.TITLE_AND_TWO_COLUMNSHeader">
            <a:extLst>
              <a:ext uri="{FF2B5EF4-FFF2-40B4-BE49-F238E27FC236}">
                <a16:creationId xmlns:a16="http://schemas.microsoft.com/office/drawing/2014/main" id="{26ED9B4E-BF5A-A7C0-9FC4-693B1384A6E0}"/>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 name="hcsimple-light-2.TITLE_ONLYHeader">
            <a:extLst>
              <a:ext uri="{FF2B5EF4-FFF2-40B4-BE49-F238E27FC236}">
                <a16:creationId xmlns:a16="http://schemas.microsoft.com/office/drawing/2014/main" id="{76DF469E-5E5B-ED09-A16E-B1DA0BF61A8A}"/>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 name="hcsimple-light-2.ONE_COLUMN_TEXTHeader">
            <a:extLst>
              <a:ext uri="{FF2B5EF4-FFF2-40B4-BE49-F238E27FC236}">
                <a16:creationId xmlns:a16="http://schemas.microsoft.com/office/drawing/2014/main" id="{5A7F7B05-71DC-6D7F-6C6B-2E1110D12FA5}"/>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 name="hcsimple-light-2.MAIN_POINTHeader">
            <a:extLst>
              <a:ext uri="{FF2B5EF4-FFF2-40B4-BE49-F238E27FC236}">
                <a16:creationId xmlns:a16="http://schemas.microsoft.com/office/drawing/2014/main" id="{82F174AC-8CE2-32B2-0743-127BBE22F6D7}"/>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 name="hcsimple-light-2.SECTION_TITLE_AND_DESCRIPTIONHeader">
            <a:extLst>
              <a:ext uri="{FF2B5EF4-FFF2-40B4-BE49-F238E27FC236}">
                <a16:creationId xmlns:a16="http://schemas.microsoft.com/office/drawing/2014/main" id="{50460832-138C-7004-8711-294D91273EA2}"/>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 name="hcsimple-light-2.CAPTION_ONLYHeader">
            <a:extLst>
              <a:ext uri="{FF2B5EF4-FFF2-40B4-BE49-F238E27FC236}">
                <a16:creationId xmlns:a16="http://schemas.microsoft.com/office/drawing/2014/main" id="{E9B3BE71-4BE5-42A7-E48B-9794671C0EF6}"/>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cvo.org/form/s-cc-pi-meeting-2024-lightning-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mailto:jkravetz@nsf.gov" TargetMode="External"/><Relationship Id="rId4" Type="http://schemas.openxmlformats.org/officeDocument/2006/relationships/hyperlink" Target="mailto:vsharma@nsf.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3" name="Google Shape;61;p13">
            <a:extLst>
              <a:ext uri="{FF2B5EF4-FFF2-40B4-BE49-F238E27FC236}">
                <a16:creationId xmlns:a16="http://schemas.microsoft.com/office/drawing/2014/main" id="{FFD85BAE-AB02-7A99-102E-873936B1F2F1}"/>
              </a:ext>
            </a:extLst>
          </p:cNvPr>
          <p:cNvSpPr txBox="1"/>
          <p:nvPr/>
        </p:nvSpPr>
        <p:spPr>
          <a:xfrm>
            <a:off x="233617" y="140207"/>
            <a:ext cx="8735498" cy="4906481"/>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006697"/>
                </a:solidFill>
                <a:latin typeface="Oswald"/>
                <a:ea typeface="Oswald"/>
                <a:cs typeface="Oswald"/>
                <a:sym typeface="Oswald"/>
              </a:rPr>
              <a:t>Planning Grant Lightning Talk Guidance</a:t>
            </a:r>
          </a:p>
          <a:p>
            <a:pPr marL="0" lvl="0" indent="0" algn="l" rtl="0">
              <a:spcBef>
                <a:spcPts val="0"/>
              </a:spcBef>
              <a:spcAft>
                <a:spcPts val="0"/>
              </a:spcAft>
              <a:buNone/>
            </a:pPr>
            <a:endParaRPr lang="en" dirty="0">
              <a:solidFill>
                <a:srgbClr val="006697"/>
              </a:solidFill>
              <a:latin typeface="Oswald"/>
              <a:ea typeface="Oswald"/>
              <a:cs typeface="Oswald"/>
              <a:sym typeface="Oswald"/>
            </a:endParaRPr>
          </a:p>
          <a:p>
            <a:pPr marL="285750" lvl="0" indent="-285750" algn="l" rtl="0">
              <a:spcBef>
                <a:spcPts val="0"/>
              </a:spcBef>
              <a:spcAft>
                <a:spcPts val="0"/>
              </a:spcAft>
              <a:buFont typeface="Arial" panose="020B0604020202020204" pitchFamily="34" charset="0"/>
              <a:buChar char="•"/>
            </a:pPr>
            <a:r>
              <a:rPr lang="en" dirty="0">
                <a:solidFill>
                  <a:schemeClr val="tx1"/>
                </a:solidFill>
                <a:latin typeface="Source Sans Pro"/>
                <a:ea typeface="Source Sans Pro"/>
                <a:cs typeface="Source Sans Pro"/>
                <a:sym typeface="Source Sans Pro"/>
              </a:rPr>
              <a:t>Your recorded presentation should be ~2-3 minutes in length:</a:t>
            </a:r>
          </a:p>
          <a:p>
            <a:pPr lvl="5"/>
            <a:r>
              <a:rPr lang="en" dirty="0">
                <a:solidFill>
                  <a:schemeClr val="tx1"/>
                </a:solidFill>
                <a:latin typeface="Source Sans Pro"/>
                <a:ea typeface="Source Sans Pro"/>
                <a:cs typeface="Source Sans Pro"/>
                <a:sym typeface="Source Sans Pro"/>
              </a:rPr>
              <a:t>	Project Introduction (15s)</a:t>
            </a:r>
          </a:p>
          <a:p>
            <a:pPr lvl="5"/>
            <a:r>
              <a:rPr lang="en" dirty="0">
                <a:solidFill>
                  <a:schemeClr val="tx1"/>
                </a:solidFill>
                <a:latin typeface="Source Sans Pro"/>
                <a:ea typeface="Source Sans Pro"/>
                <a:cs typeface="Source Sans Pro"/>
                <a:sym typeface="Source Sans Pro"/>
              </a:rPr>
              <a:t>	Research Overiew (~1m)</a:t>
            </a:r>
          </a:p>
          <a:p>
            <a:pPr lvl="5"/>
            <a:r>
              <a:rPr lang="en" dirty="0">
                <a:solidFill>
                  <a:schemeClr val="tx1"/>
                </a:solidFill>
                <a:latin typeface="Source Sans Pro"/>
                <a:ea typeface="Source Sans Pro"/>
                <a:cs typeface="Source Sans Pro"/>
                <a:sym typeface="Source Sans Pro"/>
              </a:rPr>
              <a:t>	Project Updates (~1m)</a:t>
            </a:r>
          </a:p>
          <a:p>
            <a:pPr lvl="5"/>
            <a:r>
              <a:rPr lang="en" dirty="0">
                <a:solidFill>
                  <a:schemeClr val="tx1"/>
                </a:solidFill>
                <a:latin typeface="Source Sans Pro"/>
                <a:ea typeface="Source Sans Pro"/>
                <a:cs typeface="Source Sans Pro"/>
                <a:sym typeface="Source Sans Pro"/>
              </a:rPr>
              <a:t>	Future Goals (45s-1m)</a:t>
            </a:r>
          </a:p>
          <a:p>
            <a:pPr lvl="0" algn="l" rtl="0">
              <a:spcBef>
                <a:spcPts val="0"/>
              </a:spcBef>
              <a:spcAft>
                <a:spcPts val="0"/>
              </a:spcAft>
            </a:pPr>
            <a:endParaRPr lang="en" dirty="0">
              <a:solidFill>
                <a:schemeClr val="tx1"/>
              </a:solidFill>
              <a:latin typeface="Source Sans Pro"/>
              <a:ea typeface="Source Sans Pro"/>
              <a:cs typeface="Source Sans Pro"/>
              <a:sym typeface="Source Sans Pro"/>
            </a:endParaRPr>
          </a:p>
          <a:p>
            <a:pPr marL="285750" lvl="0" indent="-285750" algn="l" rtl="0">
              <a:spcBef>
                <a:spcPts val="0"/>
              </a:spcBef>
              <a:spcAft>
                <a:spcPts val="0"/>
              </a:spcAft>
              <a:buFont typeface="Arial" panose="020B0604020202020204" pitchFamily="34" charset="0"/>
              <a:buChar char="•"/>
            </a:pPr>
            <a:r>
              <a:rPr lang="en" dirty="0">
                <a:solidFill>
                  <a:schemeClr val="tx1"/>
                </a:solidFill>
                <a:latin typeface="Source Sans Pro"/>
                <a:ea typeface="Source Sans Pro"/>
                <a:cs typeface="Source Sans Pro"/>
                <a:sym typeface="Source Sans Pro"/>
              </a:rPr>
              <a:t>We ask that each slide have no more than 100-150 words and an allowable maximum of 2 images (use high resolution images). </a:t>
            </a:r>
          </a:p>
          <a:p>
            <a:pPr marL="285750" lvl="0" indent="-285750" algn="l" rtl="0">
              <a:spcBef>
                <a:spcPts val="0"/>
              </a:spcBef>
              <a:spcAft>
                <a:spcPts val="0"/>
              </a:spcAft>
              <a:buFont typeface="Arial" panose="020B0604020202020204" pitchFamily="34" charset="0"/>
              <a:buChar char="•"/>
            </a:pPr>
            <a:endParaRPr lang="en" dirty="0">
              <a:solidFill>
                <a:schemeClr val="tx1"/>
              </a:solidFill>
              <a:latin typeface="Source Sans Pro"/>
              <a:ea typeface="Source Sans Pro"/>
              <a:cs typeface="Source Sans Pro"/>
              <a:sym typeface="Source Sans Pro"/>
            </a:endParaRPr>
          </a:p>
          <a:p>
            <a:pPr marL="285750" lvl="0" indent="-285750" algn="l" rtl="0">
              <a:spcBef>
                <a:spcPts val="0"/>
              </a:spcBef>
              <a:spcAft>
                <a:spcPts val="0"/>
              </a:spcAft>
              <a:buFont typeface="Arial" panose="020B0604020202020204" pitchFamily="34" charset="0"/>
              <a:buChar char="•"/>
            </a:pPr>
            <a:r>
              <a:rPr lang="en" dirty="0">
                <a:solidFill>
                  <a:schemeClr val="tx1"/>
                </a:solidFill>
                <a:latin typeface="Source Sans Pro"/>
                <a:ea typeface="Source Sans Pro"/>
                <a:cs typeface="Source Sans Pro"/>
                <a:sym typeface="Source Sans Pro"/>
              </a:rPr>
              <a:t>Please use the fonts and colors used within the template for headers and text.</a:t>
            </a:r>
          </a:p>
          <a:p>
            <a:pPr marL="285750" lvl="0" indent="-285750" algn="l" rtl="0">
              <a:spcBef>
                <a:spcPts val="0"/>
              </a:spcBef>
              <a:spcAft>
                <a:spcPts val="0"/>
              </a:spcAft>
              <a:buFont typeface="Arial" panose="020B0604020202020204" pitchFamily="34" charset="0"/>
              <a:buChar char="•"/>
            </a:pPr>
            <a:endParaRPr lang="en" dirty="0">
              <a:solidFill>
                <a:schemeClr val="tx1"/>
              </a:solidFill>
              <a:latin typeface="Source Sans Pro"/>
              <a:ea typeface="Source Sans Pro"/>
              <a:cs typeface="Source Sans Pro"/>
              <a:sym typeface="Source Sans Pro"/>
            </a:endParaRPr>
          </a:p>
          <a:p>
            <a:pPr marL="285750" indent="-285750">
              <a:buFont typeface="Arial" panose="020B0604020202020204" pitchFamily="34" charset="0"/>
              <a:buChar char="•"/>
            </a:pPr>
            <a:r>
              <a:rPr lang="en" b="1" dirty="0">
                <a:solidFill>
                  <a:schemeClr val="tx1"/>
                </a:solidFill>
                <a:latin typeface="Source Sans Pro"/>
                <a:ea typeface="Source Sans Pro"/>
                <a:cs typeface="Source Sans Pro"/>
                <a:sym typeface="Source Sans Pro"/>
              </a:rPr>
              <a:t>Do not include this guidance slide in your presentation and do not include [guidance text] in the template in your presentations. </a:t>
            </a:r>
          </a:p>
          <a:p>
            <a:pPr marL="285750" indent="-285750">
              <a:buFont typeface="Arial" panose="020B0604020202020204" pitchFamily="34" charset="0"/>
              <a:buChar char="•"/>
            </a:pPr>
            <a:endParaRPr lang="en" dirty="0">
              <a:solidFill>
                <a:schemeClr val="tx1"/>
              </a:solidFill>
              <a:latin typeface="Source Sans Pro"/>
              <a:ea typeface="Source Sans Pro"/>
              <a:cs typeface="Source Sans Pro"/>
              <a:sym typeface="Source Sans Pro"/>
            </a:endParaRPr>
          </a:p>
          <a:p>
            <a:pPr marL="285750" lvl="0" indent="-285750" algn="l" rtl="0">
              <a:spcBef>
                <a:spcPts val="0"/>
              </a:spcBef>
              <a:spcAft>
                <a:spcPts val="0"/>
              </a:spcAft>
              <a:buFont typeface="Arial" panose="020B0604020202020204" pitchFamily="34" charset="0"/>
              <a:buChar char="•"/>
            </a:pPr>
            <a:r>
              <a:rPr lang="en" b="1" dirty="0">
                <a:solidFill>
                  <a:schemeClr val="tx1"/>
                </a:solidFill>
                <a:highlight>
                  <a:srgbClr val="FFFF00"/>
                </a:highlight>
                <a:latin typeface="Source Sans Pro"/>
                <a:ea typeface="Source Sans Pro"/>
                <a:cs typeface="Source Sans Pro"/>
                <a:sym typeface="Source Sans Pro"/>
                <a:hlinkClick r:id="rId3"/>
              </a:rPr>
              <a:t>Submit your recorded presentations at this link by Tuesday, February 6th</a:t>
            </a:r>
            <a:r>
              <a:rPr lang="en" dirty="0">
                <a:solidFill>
                  <a:schemeClr val="tx1"/>
                </a:solidFill>
                <a:latin typeface="Source Sans Pro"/>
                <a:ea typeface="Source Sans Pro"/>
                <a:cs typeface="Source Sans Pro"/>
                <a:sym typeface="Source Sans Pro"/>
              </a:rPr>
              <a:t>. Please ensure that the audio is clear, with high clarity at medium volume.</a:t>
            </a:r>
          </a:p>
          <a:p>
            <a:pPr marL="285750" lvl="0" indent="-285750" algn="l" rtl="0">
              <a:spcBef>
                <a:spcPts val="0"/>
              </a:spcBef>
              <a:spcAft>
                <a:spcPts val="0"/>
              </a:spcAft>
              <a:buFont typeface="Arial" panose="020B0604020202020204" pitchFamily="34" charset="0"/>
              <a:buChar char="•"/>
            </a:pPr>
            <a:endParaRPr lang="en" dirty="0">
              <a:solidFill>
                <a:schemeClr val="tx1"/>
              </a:solidFill>
              <a:latin typeface="Source Sans Pro"/>
              <a:ea typeface="Source Sans Pro"/>
              <a:cs typeface="Source Sans Pro"/>
              <a:sym typeface="Source Sans Pro"/>
            </a:endParaRPr>
          </a:p>
          <a:p>
            <a:pPr marL="285750" lvl="0" indent="-285750" algn="l" rtl="0">
              <a:spcBef>
                <a:spcPts val="0"/>
              </a:spcBef>
              <a:spcAft>
                <a:spcPts val="0"/>
              </a:spcAft>
              <a:buFont typeface="Arial" panose="020B0604020202020204" pitchFamily="34" charset="0"/>
              <a:buChar char="•"/>
            </a:pPr>
            <a:r>
              <a:rPr lang="en" dirty="0">
                <a:solidFill>
                  <a:schemeClr val="tx1"/>
                </a:solidFill>
                <a:latin typeface="Source Sans Pro"/>
                <a:ea typeface="Source Sans Pro"/>
                <a:cs typeface="Source Sans Pro"/>
                <a:sym typeface="Source Sans Pro"/>
              </a:rPr>
              <a:t>Reach out to </a:t>
            </a:r>
            <a:r>
              <a:rPr lang="en" dirty="0">
                <a:solidFill>
                  <a:schemeClr val="tx1"/>
                </a:solidFill>
                <a:latin typeface="Source Sans Pro"/>
                <a:ea typeface="Source Sans Pro"/>
                <a:cs typeface="Source Sans Pro"/>
                <a:sym typeface="Source Sans Pro"/>
                <a:hlinkClick r:id="rId4"/>
              </a:rPr>
              <a:t>vsharma@nsf.gov</a:t>
            </a:r>
            <a:r>
              <a:rPr lang="en" dirty="0">
                <a:solidFill>
                  <a:schemeClr val="tx1"/>
                </a:solidFill>
                <a:latin typeface="Source Sans Pro"/>
                <a:ea typeface="Source Sans Pro"/>
                <a:cs typeface="Source Sans Pro"/>
                <a:sym typeface="Source Sans Pro"/>
              </a:rPr>
              <a:t> and </a:t>
            </a:r>
            <a:r>
              <a:rPr lang="en" dirty="0">
                <a:solidFill>
                  <a:schemeClr val="tx1"/>
                </a:solidFill>
                <a:latin typeface="Source Sans Pro"/>
                <a:ea typeface="Source Sans Pro"/>
                <a:cs typeface="Source Sans Pro"/>
                <a:sym typeface="Source Sans Pro"/>
                <a:hlinkClick r:id="rId5"/>
              </a:rPr>
              <a:t>jkravetz@nsf.gov</a:t>
            </a:r>
            <a:r>
              <a:rPr lang="en" dirty="0">
                <a:solidFill>
                  <a:schemeClr val="tx1"/>
                </a:solidFill>
                <a:latin typeface="Source Sans Pro"/>
                <a:ea typeface="Source Sans Pro"/>
                <a:cs typeface="Source Sans Pro"/>
                <a:sym typeface="Source Sans Pro"/>
              </a:rPr>
              <a:t> if you have questions.</a:t>
            </a:r>
            <a:endParaRPr lang="en" dirty="0">
              <a:solidFill>
                <a:srgbClr val="006697"/>
              </a:solidFill>
              <a:latin typeface="Source Sans Pro"/>
              <a:ea typeface="Source Sans Pro"/>
              <a:cs typeface="Source Sans Pro"/>
              <a:sym typeface="Source Sans Pro"/>
            </a:endParaRPr>
          </a:p>
          <a:p>
            <a:pPr marL="0" lvl="0" indent="0" algn="l" rtl="0">
              <a:spcBef>
                <a:spcPts val="0"/>
              </a:spcBef>
              <a:spcAft>
                <a:spcPts val="0"/>
              </a:spcAft>
              <a:buNone/>
            </a:pPr>
            <a:endParaRPr lang="en" dirty="0">
              <a:solidFill>
                <a:srgbClr val="006697"/>
              </a:solidFill>
              <a:latin typeface="Oswald"/>
              <a:ea typeface="Source Sans Pro"/>
              <a:cs typeface="Source Sans Pro"/>
              <a:sym typeface="Oswald"/>
            </a:endParaRPr>
          </a:p>
          <a:p>
            <a:pPr marL="0" lvl="0" indent="0" algn="l" rtl="0">
              <a:spcBef>
                <a:spcPts val="0"/>
              </a:spcBef>
              <a:spcAft>
                <a:spcPts val="0"/>
              </a:spcAft>
              <a:buNone/>
            </a:pPr>
            <a:endParaRPr lang="en" dirty="0">
              <a:solidFill>
                <a:srgbClr val="006697"/>
              </a:solidFill>
              <a:latin typeface="Oswald"/>
              <a:ea typeface="Source Sans Pro"/>
              <a:cs typeface="Oswald"/>
              <a:sym typeface="Oswald"/>
            </a:endParaRPr>
          </a:p>
          <a:p>
            <a:pPr marL="0" lvl="0" indent="0" algn="l" rtl="0">
              <a:spcBef>
                <a:spcPts val="0"/>
              </a:spcBef>
              <a:spcAft>
                <a:spcPts val="0"/>
              </a:spcAft>
              <a:buNone/>
            </a:pPr>
            <a:endParaRPr lang="en" dirty="0">
              <a:solidFill>
                <a:srgbClr val="006697"/>
              </a:solidFill>
              <a:latin typeface="Oswald"/>
              <a:ea typeface="Oswald"/>
              <a:cs typeface="Oswald"/>
              <a:sym typeface="Oswald"/>
            </a:endParaRPr>
          </a:p>
          <a:p>
            <a:pPr marL="0" lvl="0" indent="0" algn="l" rtl="0">
              <a:spcBef>
                <a:spcPts val="0"/>
              </a:spcBef>
              <a:spcAft>
                <a:spcPts val="0"/>
              </a:spcAft>
              <a:buNone/>
            </a:pPr>
            <a:endParaRPr lang="en" dirty="0">
              <a:solidFill>
                <a:srgbClr val="006697"/>
              </a:solidFill>
              <a:latin typeface="Oswald"/>
              <a:ea typeface="Oswald"/>
              <a:cs typeface="Oswald"/>
              <a:sym typeface="Oswald"/>
            </a:endParaRPr>
          </a:p>
          <a:p>
            <a:pPr marL="0" lvl="0" indent="0" algn="l" rtl="0">
              <a:spcBef>
                <a:spcPts val="0"/>
              </a:spcBef>
              <a:spcAft>
                <a:spcPts val="0"/>
              </a:spcAft>
              <a:buNone/>
            </a:pPr>
            <a:endParaRPr lang="en" sz="100" dirty="0">
              <a:latin typeface="Oswald"/>
              <a:ea typeface="Oswald"/>
              <a:cs typeface="Oswald"/>
              <a:sym typeface="Oswald"/>
            </a:endParaRPr>
          </a:p>
          <a:p>
            <a:endParaRPr lang="en-US" sz="1200" dirty="0">
              <a:solidFill>
                <a:schemeClr val="tx1"/>
              </a:solidFill>
              <a:latin typeface="Garamond" panose="02020404030301010803" pitchFamily="18" charset="0"/>
            </a:endParaRPr>
          </a:p>
          <a:p>
            <a:pPr marL="0" lvl="0" indent="0" algn="l" rtl="0">
              <a:spcBef>
                <a:spcPts val="0"/>
              </a:spcBef>
              <a:spcAft>
                <a:spcPts val="0"/>
              </a:spcAft>
              <a:buNone/>
            </a:pPr>
            <a:endParaRPr sz="1200" dirty="0">
              <a:solidFill>
                <a:schemeClr val="tx1"/>
              </a:solidFill>
              <a:latin typeface="Garamond" panose="02020404030301010803" pitchFamily="18" charset="0"/>
              <a:ea typeface="Oswald"/>
              <a:cs typeface="Oswald"/>
              <a:sym typeface="Oswald"/>
            </a:endParaRPr>
          </a:p>
        </p:txBody>
      </p:sp>
      <p:sp>
        <p:nvSpPr>
          <p:cNvPr id="2" name="Google Shape;55;p13">
            <a:extLst>
              <a:ext uri="{FF2B5EF4-FFF2-40B4-BE49-F238E27FC236}">
                <a16:creationId xmlns:a16="http://schemas.microsoft.com/office/drawing/2014/main" id="{2E28DA5C-0091-4F4E-A4D1-E1A719845CA8}"/>
              </a:ext>
            </a:extLst>
          </p:cNvPr>
          <p:cNvSpPr txBox="1"/>
          <p:nvPr/>
        </p:nvSpPr>
        <p:spPr>
          <a:xfrm>
            <a:off x="0" y="4908395"/>
            <a:ext cx="26745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tx1">
                    <a:lumMod val="65000"/>
                    <a:lumOff val="35000"/>
                  </a:schemeClr>
                </a:solidFill>
                <a:latin typeface="Oswald"/>
                <a:ea typeface="Oswald"/>
                <a:cs typeface="Oswald"/>
                <a:sym typeface="Oswald"/>
              </a:rPr>
              <a:t>Smart and Connected Communities</a:t>
            </a:r>
            <a:endParaRPr sz="1000" dirty="0">
              <a:solidFill>
                <a:schemeClr val="tx1">
                  <a:lumMod val="65000"/>
                  <a:lumOff val="35000"/>
                </a:schemeClr>
              </a:solidFill>
            </a:endParaRPr>
          </a:p>
        </p:txBody>
      </p:sp>
      <p:sp>
        <p:nvSpPr>
          <p:cNvPr id="4" name="Google Shape;56;p13">
            <a:extLst>
              <a:ext uri="{FF2B5EF4-FFF2-40B4-BE49-F238E27FC236}">
                <a16:creationId xmlns:a16="http://schemas.microsoft.com/office/drawing/2014/main" id="{407482EB-4129-0A83-3212-9593D65AC5F1}"/>
              </a:ext>
            </a:extLst>
          </p:cNvPr>
          <p:cNvSpPr txBox="1"/>
          <p:nvPr/>
        </p:nvSpPr>
        <p:spPr>
          <a:xfrm>
            <a:off x="1624998" y="4908395"/>
            <a:ext cx="1842725" cy="3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bg2">
                    <a:lumMod val="60000"/>
                    <a:lumOff val="40000"/>
                  </a:schemeClr>
                </a:solidFill>
                <a:latin typeface="Oswald"/>
                <a:ea typeface="Oswald"/>
                <a:cs typeface="Oswald"/>
                <a:sym typeface="Oswald"/>
              </a:rPr>
              <a:t>- 2024 PI Meeting</a:t>
            </a:r>
            <a:endParaRPr sz="1000" dirty="0">
              <a:solidFill>
                <a:schemeClr val="bg2">
                  <a:lumMod val="60000"/>
                  <a:lumOff val="40000"/>
                </a:schemeClr>
              </a:solidFill>
              <a:latin typeface="Oswald"/>
              <a:ea typeface="Oswald"/>
              <a:cs typeface="Oswald"/>
              <a:sym typeface="Oswald"/>
            </a:endParaRPr>
          </a:p>
        </p:txBody>
      </p:sp>
      <p:pic>
        <p:nvPicPr>
          <p:cNvPr id="5" name="Picture 4" descr="A logo of a globe with a gold cogwheel&#10;&#10;Description automatically generated">
            <a:extLst>
              <a:ext uri="{FF2B5EF4-FFF2-40B4-BE49-F238E27FC236}">
                <a16:creationId xmlns:a16="http://schemas.microsoft.com/office/drawing/2014/main" id="{AF978EB8-D955-29E9-099E-66DAA8B39592}"/>
              </a:ext>
            </a:extLst>
          </p:cNvPr>
          <p:cNvPicPr>
            <a:picLocks noChangeAspect="1"/>
          </p:cNvPicPr>
          <p:nvPr/>
        </p:nvPicPr>
        <p:blipFill>
          <a:blip r:embed="rId6"/>
          <a:stretch>
            <a:fillRect/>
          </a:stretch>
        </p:blipFill>
        <p:spPr>
          <a:xfrm>
            <a:off x="8737392" y="4736892"/>
            <a:ext cx="406608" cy="406608"/>
          </a:xfrm>
          <a:prstGeom prst="rect">
            <a:avLst/>
          </a:prstGeom>
        </p:spPr>
      </p:pic>
    </p:spTree>
    <p:extLst>
      <p:ext uri="{BB962C8B-B14F-4D97-AF65-F5344CB8AC3E}">
        <p14:creationId xmlns:p14="http://schemas.microsoft.com/office/powerpoint/2010/main" val="2436883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7" name="Google Shape;57;p13"/>
          <p:cNvSpPr txBox="1"/>
          <p:nvPr/>
        </p:nvSpPr>
        <p:spPr>
          <a:xfrm>
            <a:off x="192374" y="127337"/>
            <a:ext cx="8759252" cy="104641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US" sz="2000" b="1" dirty="0">
                <a:solidFill>
                  <a:srgbClr val="006697"/>
                </a:solidFill>
                <a:latin typeface="Oswald"/>
                <a:ea typeface="Oswald"/>
                <a:cs typeface="Oswald"/>
                <a:sym typeface="Oswald"/>
              </a:rPr>
              <a:t>Project Title</a:t>
            </a:r>
          </a:p>
          <a:p>
            <a:pPr marL="0" lvl="0" indent="0" rtl="0">
              <a:spcBef>
                <a:spcPts val="0"/>
              </a:spcBef>
              <a:spcAft>
                <a:spcPts val="0"/>
              </a:spcAft>
              <a:buNone/>
            </a:pPr>
            <a:r>
              <a:rPr lang="en" sz="1200" b="1" dirty="0">
                <a:solidFill>
                  <a:schemeClr val="bg2">
                    <a:lumMod val="60000"/>
                    <a:lumOff val="40000"/>
                  </a:schemeClr>
                </a:solidFill>
                <a:latin typeface="Oswald"/>
                <a:ea typeface="Oswald"/>
                <a:cs typeface="Oswald"/>
                <a:sym typeface="Oswald"/>
              </a:rPr>
              <a:t>Lead PI Name, Lead Institution</a:t>
            </a:r>
          </a:p>
          <a:p>
            <a:pPr marL="0" lvl="0" indent="0" rtl="0">
              <a:spcBef>
                <a:spcPts val="0"/>
              </a:spcBef>
              <a:spcAft>
                <a:spcPts val="0"/>
              </a:spcAft>
              <a:buNone/>
            </a:pPr>
            <a:r>
              <a:rPr lang="en" sz="1200" b="1" dirty="0">
                <a:solidFill>
                  <a:schemeClr val="bg2">
                    <a:lumMod val="60000"/>
                    <a:lumOff val="40000"/>
                  </a:schemeClr>
                </a:solidFill>
                <a:latin typeface="Oswald"/>
                <a:ea typeface="Oswald"/>
                <a:cs typeface="Oswald"/>
                <a:sym typeface="Oswald"/>
              </a:rPr>
              <a:t>Award Type: IRG, EAGER, or PG</a:t>
            </a:r>
          </a:p>
          <a:p>
            <a:pPr marL="0" lvl="0" indent="0" rtl="0">
              <a:spcBef>
                <a:spcPts val="0"/>
              </a:spcBef>
              <a:spcAft>
                <a:spcPts val="0"/>
              </a:spcAft>
              <a:buNone/>
            </a:pPr>
            <a:r>
              <a:rPr lang="en" sz="1200" b="1" dirty="0">
                <a:solidFill>
                  <a:schemeClr val="bg2">
                    <a:lumMod val="60000"/>
                    <a:lumOff val="40000"/>
                  </a:schemeClr>
                </a:solidFill>
                <a:latin typeface="Oswald"/>
                <a:ea typeface="Oswald"/>
                <a:cs typeface="Oswald"/>
                <a:sym typeface="Oswald"/>
              </a:rPr>
              <a:t>NSF Award ID:</a:t>
            </a:r>
            <a:endParaRPr sz="1200" b="1" dirty="0">
              <a:solidFill>
                <a:schemeClr val="bg2">
                  <a:lumMod val="60000"/>
                  <a:lumOff val="40000"/>
                </a:schemeClr>
              </a:solidFill>
              <a:latin typeface="Oswald"/>
              <a:ea typeface="Oswald"/>
              <a:cs typeface="Oswald"/>
              <a:sym typeface="Oswald"/>
            </a:endParaRPr>
          </a:p>
        </p:txBody>
      </p:sp>
      <p:sp>
        <p:nvSpPr>
          <p:cNvPr id="11" name="flSlide1Footer" descr="  ">
            <a:extLst>
              <a:ext uri="{FF2B5EF4-FFF2-40B4-BE49-F238E27FC236}">
                <a16:creationId xmlns:a16="http://schemas.microsoft.com/office/drawing/2014/main" id="{7212557C-0902-CF38-2A27-84C44EBD4EE3}"/>
              </a:ext>
            </a:extLst>
          </p:cNvPr>
          <p:cNvSpPr txBox="1"/>
          <p:nvPr/>
        </p:nvSpPr>
        <p:spPr>
          <a:xfrm>
            <a:off x="0" y="4823460"/>
            <a:ext cx="242374" cy="223138"/>
          </a:xfrm>
          <a:prstGeom prst="rect">
            <a:avLst/>
          </a:prstGeom>
          <a:noFill/>
        </p:spPr>
        <p:txBody>
          <a:bodyPr vert="horz" wrap="none" rtlCol="0">
            <a:spAutoFit/>
          </a:bodyPr>
          <a:lstStyle/>
          <a:p>
            <a:r>
              <a:rPr lang="en-US" sz="850" dirty="0">
                <a:latin typeface="Microsoft Sans Serif" panose="020B0604020202020204" pitchFamily="34" charset="0"/>
              </a:rPr>
              <a:t>  </a:t>
            </a:r>
          </a:p>
        </p:txBody>
      </p:sp>
      <p:sp>
        <p:nvSpPr>
          <p:cNvPr id="12" name="hcSlide1Header">
            <a:extLst>
              <a:ext uri="{FF2B5EF4-FFF2-40B4-BE49-F238E27FC236}">
                <a16:creationId xmlns:a16="http://schemas.microsoft.com/office/drawing/2014/main" id="{C5D2F7EF-F87E-0979-5AEB-BF7CCFC0D1FF}"/>
              </a:ext>
            </a:extLst>
          </p:cNvPr>
          <p:cNvSpPr txBox="1"/>
          <p:nvPr/>
        </p:nvSpPr>
        <p:spPr>
          <a:xfrm>
            <a:off x="4470400" y="0"/>
            <a:ext cx="184731" cy="307777"/>
          </a:xfrm>
          <a:prstGeom prst="rect">
            <a:avLst/>
          </a:prstGeom>
          <a:noFill/>
        </p:spPr>
        <p:txBody>
          <a:bodyPr vert="horz" wrap="none" rtlCol="0">
            <a:spAutoFit/>
          </a:bodyPr>
          <a:lstStyle/>
          <a:p>
            <a:endParaRPr lang="en-US"/>
          </a:p>
        </p:txBody>
      </p:sp>
      <p:sp>
        <p:nvSpPr>
          <p:cNvPr id="3" name="Google Shape;55;p13">
            <a:extLst>
              <a:ext uri="{FF2B5EF4-FFF2-40B4-BE49-F238E27FC236}">
                <a16:creationId xmlns:a16="http://schemas.microsoft.com/office/drawing/2014/main" id="{F75FE1E3-2298-FE3E-1B9A-5085F0467119}"/>
              </a:ext>
            </a:extLst>
          </p:cNvPr>
          <p:cNvSpPr txBox="1"/>
          <p:nvPr/>
        </p:nvSpPr>
        <p:spPr>
          <a:xfrm>
            <a:off x="0" y="4908395"/>
            <a:ext cx="26745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tx1">
                    <a:lumMod val="65000"/>
                    <a:lumOff val="35000"/>
                  </a:schemeClr>
                </a:solidFill>
                <a:latin typeface="Oswald"/>
                <a:ea typeface="Oswald"/>
                <a:cs typeface="Oswald"/>
                <a:sym typeface="Oswald"/>
              </a:rPr>
              <a:t>Smart and Connected Communities</a:t>
            </a:r>
            <a:endParaRPr sz="1000" dirty="0">
              <a:solidFill>
                <a:schemeClr val="tx1">
                  <a:lumMod val="65000"/>
                  <a:lumOff val="35000"/>
                </a:schemeClr>
              </a:solidFill>
            </a:endParaRPr>
          </a:p>
        </p:txBody>
      </p:sp>
      <p:sp>
        <p:nvSpPr>
          <p:cNvPr id="4" name="Google Shape;56;p13">
            <a:extLst>
              <a:ext uri="{FF2B5EF4-FFF2-40B4-BE49-F238E27FC236}">
                <a16:creationId xmlns:a16="http://schemas.microsoft.com/office/drawing/2014/main" id="{ED967937-7A76-6C06-3B31-DBA7ECDDE835}"/>
              </a:ext>
            </a:extLst>
          </p:cNvPr>
          <p:cNvSpPr txBox="1"/>
          <p:nvPr/>
        </p:nvSpPr>
        <p:spPr>
          <a:xfrm>
            <a:off x="1624998" y="4908395"/>
            <a:ext cx="1842725" cy="3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bg2">
                    <a:lumMod val="60000"/>
                    <a:lumOff val="40000"/>
                  </a:schemeClr>
                </a:solidFill>
                <a:latin typeface="Oswald"/>
                <a:ea typeface="Oswald"/>
                <a:cs typeface="Oswald"/>
                <a:sym typeface="Oswald"/>
              </a:rPr>
              <a:t>- 2024 PI Meeting</a:t>
            </a:r>
            <a:endParaRPr sz="1000" dirty="0">
              <a:solidFill>
                <a:schemeClr val="bg2">
                  <a:lumMod val="60000"/>
                  <a:lumOff val="40000"/>
                </a:schemeClr>
              </a:solidFill>
              <a:latin typeface="Oswald"/>
              <a:ea typeface="Oswald"/>
              <a:cs typeface="Oswald"/>
              <a:sym typeface="Oswald"/>
            </a:endParaRPr>
          </a:p>
        </p:txBody>
      </p:sp>
      <p:pic>
        <p:nvPicPr>
          <p:cNvPr id="10" name="Picture 9" descr="A logo of a globe with a gold cogwheel&#10;&#10;Description automatically generated">
            <a:extLst>
              <a:ext uri="{FF2B5EF4-FFF2-40B4-BE49-F238E27FC236}">
                <a16:creationId xmlns:a16="http://schemas.microsoft.com/office/drawing/2014/main" id="{94169B2E-D0CF-09A0-F2DF-6E0224D680C7}"/>
              </a:ext>
            </a:extLst>
          </p:cNvPr>
          <p:cNvPicPr>
            <a:picLocks noChangeAspect="1"/>
          </p:cNvPicPr>
          <p:nvPr/>
        </p:nvPicPr>
        <p:blipFill>
          <a:blip r:embed="rId3"/>
          <a:stretch>
            <a:fillRect/>
          </a:stretch>
        </p:blipFill>
        <p:spPr>
          <a:xfrm>
            <a:off x="8737392" y="4736892"/>
            <a:ext cx="406608" cy="406608"/>
          </a:xfrm>
          <a:prstGeom prst="rect">
            <a:avLst/>
          </a:prstGeom>
        </p:spPr>
      </p:pic>
      <p:sp>
        <p:nvSpPr>
          <p:cNvPr id="59" name="Google Shape;59;p13"/>
          <p:cNvSpPr txBox="1"/>
          <p:nvPr/>
        </p:nvSpPr>
        <p:spPr>
          <a:xfrm>
            <a:off x="282999" y="1916637"/>
            <a:ext cx="7615003" cy="2260682"/>
          </a:xfrm>
          <a:prstGeom prst="rect">
            <a:avLst/>
          </a:prstGeom>
          <a:noFill/>
          <a:ln>
            <a:solidFill>
              <a:schemeClr val="tx1"/>
            </a:solidFill>
          </a:ln>
        </p:spPr>
        <p:txBody>
          <a:bodyPr spcFirstLastPara="1" wrap="square" lIns="91425" tIns="91425" rIns="91425" bIns="91425" anchor="t" anchorCtr="0">
            <a:noAutofit/>
          </a:bodyPr>
          <a:lstStyle/>
          <a:p>
            <a:r>
              <a:rPr lang="en-US" dirty="0">
                <a:latin typeface="Oswald"/>
                <a:ea typeface="Oswald"/>
                <a:cs typeface="Oswald"/>
                <a:sym typeface="Oswald"/>
              </a:rPr>
              <a:t>[Institution Logos, should be placed here. Include both academic and community partners.]</a:t>
            </a:r>
          </a:p>
        </p:txBody>
      </p:sp>
    </p:spTree>
    <p:extLst>
      <p:ext uri="{BB962C8B-B14F-4D97-AF65-F5344CB8AC3E}">
        <p14:creationId xmlns:p14="http://schemas.microsoft.com/office/powerpoint/2010/main" val="1194338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6" name="Google Shape;62;p13">
            <a:extLst>
              <a:ext uri="{FF2B5EF4-FFF2-40B4-BE49-F238E27FC236}">
                <a16:creationId xmlns:a16="http://schemas.microsoft.com/office/drawing/2014/main" id="{463231F7-0CFD-6BB2-BE3F-BBDB2F378904}"/>
              </a:ext>
            </a:extLst>
          </p:cNvPr>
          <p:cNvSpPr txBox="1"/>
          <p:nvPr/>
        </p:nvSpPr>
        <p:spPr>
          <a:xfrm>
            <a:off x="112542" y="1111624"/>
            <a:ext cx="3075709" cy="3690549"/>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Oswald"/>
                <a:ea typeface="Oswald"/>
                <a:cs typeface="Oswald"/>
                <a:sym typeface="Oswald"/>
              </a:rPr>
              <a:t>Images (Two Maximum); You may consider including a visual representation/schematic here</a:t>
            </a:r>
            <a:endParaRPr dirty="0">
              <a:latin typeface="Oswald"/>
              <a:ea typeface="Oswald"/>
              <a:cs typeface="Oswald"/>
              <a:sym typeface="Oswald"/>
            </a:endParaRPr>
          </a:p>
        </p:txBody>
      </p:sp>
      <p:grpSp>
        <p:nvGrpSpPr>
          <p:cNvPr id="5" name="Group 4">
            <a:extLst>
              <a:ext uri="{FF2B5EF4-FFF2-40B4-BE49-F238E27FC236}">
                <a16:creationId xmlns:a16="http://schemas.microsoft.com/office/drawing/2014/main" id="{74CD3415-8866-466B-BA6E-A9B2C64CC0D3}"/>
              </a:ext>
            </a:extLst>
          </p:cNvPr>
          <p:cNvGrpSpPr/>
          <p:nvPr/>
        </p:nvGrpSpPr>
        <p:grpSpPr>
          <a:xfrm>
            <a:off x="0" y="4908395"/>
            <a:ext cx="3467723" cy="300300"/>
            <a:chOff x="0" y="4784185"/>
            <a:chExt cx="3467723" cy="300300"/>
          </a:xfrm>
        </p:grpSpPr>
        <p:sp>
          <p:nvSpPr>
            <p:cNvPr id="55" name="Google Shape;55;p13"/>
            <p:cNvSpPr txBox="1"/>
            <p:nvPr/>
          </p:nvSpPr>
          <p:spPr>
            <a:xfrm>
              <a:off x="0" y="4784185"/>
              <a:ext cx="26745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tx1">
                      <a:lumMod val="65000"/>
                      <a:lumOff val="35000"/>
                    </a:schemeClr>
                  </a:solidFill>
                  <a:latin typeface="Oswald"/>
                  <a:ea typeface="Oswald"/>
                  <a:cs typeface="Oswald"/>
                  <a:sym typeface="Oswald"/>
                </a:rPr>
                <a:t>Smart and Connected Communities</a:t>
              </a:r>
              <a:endParaRPr sz="1000" dirty="0">
                <a:solidFill>
                  <a:schemeClr val="tx1">
                    <a:lumMod val="65000"/>
                    <a:lumOff val="35000"/>
                  </a:schemeClr>
                </a:solidFill>
              </a:endParaRPr>
            </a:p>
          </p:txBody>
        </p:sp>
        <p:sp>
          <p:nvSpPr>
            <p:cNvPr id="56" name="Google Shape;56;p13"/>
            <p:cNvSpPr txBox="1"/>
            <p:nvPr/>
          </p:nvSpPr>
          <p:spPr>
            <a:xfrm>
              <a:off x="1624998" y="4784185"/>
              <a:ext cx="1842725" cy="3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bg2">
                      <a:lumMod val="60000"/>
                      <a:lumOff val="40000"/>
                    </a:schemeClr>
                  </a:solidFill>
                  <a:latin typeface="Oswald"/>
                  <a:ea typeface="Oswald"/>
                  <a:cs typeface="Oswald"/>
                  <a:sym typeface="Oswald"/>
                </a:rPr>
                <a:t>- 2024 PI Meeting</a:t>
              </a:r>
              <a:endParaRPr sz="1000" dirty="0">
                <a:solidFill>
                  <a:schemeClr val="bg2">
                    <a:lumMod val="60000"/>
                    <a:lumOff val="40000"/>
                  </a:schemeClr>
                </a:solidFill>
                <a:latin typeface="Oswald"/>
                <a:ea typeface="Oswald"/>
                <a:cs typeface="Oswald"/>
                <a:sym typeface="Oswald"/>
              </a:endParaRPr>
            </a:p>
          </p:txBody>
        </p:sp>
      </p:grpSp>
      <p:cxnSp>
        <p:nvCxnSpPr>
          <p:cNvPr id="2" name="Google Shape;54;p13">
            <a:extLst>
              <a:ext uri="{FF2B5EF4-FFF2-40B4-BE49-F238E27FC236}">
                <a16:creationId xmlns:a16="http://schemas.microsoft.com/office/drawing/2014/main" id="{C20C7CBC-D6BC-313A-FD06-B8D32E2A4470}"/>
              </a:ext>
            </a:extLst>
          </p:cNvPr>
          <p:cNvCxnSpPr>
            <a:cxnSpLocks/>
          </p:cNvCxnSpPr>
          <p:nvPr/>
        </p:nvCxnSpPr>
        <p:spPr>
          <a:xfrm>
            <a:off x="0" y="945527"/>
            <a:ext cx="9065251" cy="0"/>
          </a:xfrm>
          <a:prstGeom prst="straightConnector1">
            <a:avLst/>
          </a:prstGeom>
          <a:noFill/>
          <a:ln w="9525" cap="flat" cmpd="sng">
            <a:solidFill>
              <a:srgbClr val="006697"/>
            </a:solidFill>
            <a:prstDash val="solid"/>
            <a:miter lim="800000"/>
            <a:headEnd type="none" w="sm" len="sm"/>
            <a:tailEnd type="none" w="sm" len="sm"/>
          </a:ln>
        </p:spPr>
      </p:cxnSp>
      <p:sp>
        <p:nvSpPr>
          <p:cNvPr id="11" name="flSlide1Footer" descr="  ">
            <a:extLst>
              <a:ext uri="{FF2B5EF4-FFF2-40B4-BE49-F238E27FC236}">
                <a16:creationId xmlns:a16="http://schemas.microsoft.com/office/drawing/2014/main" id="{7212557C-0902-CF38-2A27-84C44EBD4EE3}"/>
              </a:ext>
            </a:extLst>
          </p:cNvPr>
          <p:cNvSpPr txBox="1"/>
          <p:nvPr/>
        </p:nvSpPr>
        <p:spPr>
          <a:xfrm>
            <a:off x="0" y="4823460"/>
            <a:ext cx="242374" cy="223138"/>
          </a:xfrm>
          <a:prstGeom prst="rect">
            <a:avLst/>
          </a:prstGeom>
          <a:noFill/>
        </p:spPr>
        <p:txBody>
          <a:bodyPr vert="horz" wrap="none" rtlCol="0">
            <a:spAutoFit/>
          </a:bodyPr>
          <a:lstStyle/>
          <a:p>
            <a:r>
              <a:rPr lang="en-US" sz="850" dirty="0">
                <a:latin typeface="Microsoft Sans Serif" panose="020B0604020202020204" pitchFamily="34" charset="0"/>
              </a:rPr>
              <a:t>  </a:t>
            </a:r>
          </a:p>
        </p:txBody>
      </p:sp>
      <p:sp>
        <p:nvSpPr>
          <p:cNvPr id="12" name="hcSlide1Header">
            <a:extLst>
              <a:ext uri="{FF2B5EF4-FFF2-40B4-BE49-F238E27FC236}">
                <a16:creationId xmlns:a16="http://schemas.microsoft.com/office/drawing/2014/main" id="{C5D2F7EF-F87E-0979-5AEB-BF7CCFC0D1FF}"/>
              </a:ext>
            </a:extLst>
          </p:cNvPr>
          <p:cNvSpPr txBox="1"/>
          <p:nvPr/>
        </p:nvSpPr>
        <p:spPr>
          <a:xfrm>
            <a:off x="4470400" y="0"/>
            <a:ext cx="184731" cy="307777"/>
          </a:xfrm>
          <a:prstGeom prst="rect">
            <a:avLst/>
          </a:prstGeom>
          <a:noFill/>
        </p:spPr>
        <p:txBody>
          <a:bodyPr vert="horz" wrap="none" rtlCol="0">
            <a:spAutoFit/>
          </a:bodyPr>
          <a:lstStyle/>
          <a:p>
            <a:endParaRPr lang="en-US"/>
          </a:p>
        </p:txBody>
      </p:sp>
      <p:sp>
        <p:nvSpPr>
          <p:cNvPr id="4" name="Google Shape;61;p13">
            <a:extLst>
              <a:ext uri="{FF2B5EF4-FFF2-40B4-BE49-F238E27FC236}">
                <a16:creationId xmlns:a16="http://schemas.microsoft.com/office/drawing/2014/main" id="{90540D9D-8C3F-85BE-4050-6CBCB3A0CAD4}"/>
              </a:ext>
            </a:extLst>
          </p:cNvPr>
          <p:cNvSpPr txBox="1"/>
          <p:nvPr/>
        </p:nvSpPr>
        <p:spPr>
          <a:xfrm>
            <a:off x="3361564" y="1051750"/>
            <a:ext cx="5669894" cy="1782824"/>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6697"/>
                </a:solidFill>
                <a:latin typeface="Oswald"/>
                <a:ea typeface="Oswald"/>
                <a:cs typeface="Oswald"/>
                <a:sym typeface="Oswald"/>
              </a:rPr>
              <a:t>Project Challenge</a:t>
            </a:r>
          </a:p>
          <a:p>
            <a:pPr marL="0" lvl="0" indent="0" algn="l" rtl="0">
              <a:spcBef>
                <a:spcPts val="0"/>
              </a:spcBef>
              <a:spcAft>
                <a:spcPts val="0"/>
              </a:spcAft>
              <a:buNone/>
            </a:pPr>
            <a:endParaRPr lang="en" dirty="0">
              <a:solidFill>
                <a:srgbClr val="006697"/>
              </a:solidFill>
              <a:latin typeface="Oswald"/>
              <a:ea typeface="Oswald"/>
              <a:cs typeface="Oswald"/>
              <a:sym typeface="Oswald"/>
            </a:endParaRPr>
          </a:p>
          <a:p>
            <a:pPr marL="0" lvl="0" indent="0" algn="l" rtl="0">
              <a:spcBef>
                <a:spcPts val="0"/>
              </a:spcBef>
              <a:spcAft>
                <a:spcPts val="0"/>
              </a:spcAft>
              <a:buNone/>
            </a:pPr>
            <a:r>
              <a:rPr lang="en-US" sz="1200" dirty="0">
                <a:solidFill>
                  <a:schemeClr val="tx1"/>
                </a:solidFill>
                <a:latin typeface="Garamond" panose="02020404030301010803" pitchFamily="18" charset="0"/>
              </a:rPr>
              <a:t>[50-75 words. Describe the challenge/issue your project is addressing.]</a:t>
            </a:r>
          </a:p>
          <a:p>
            <a:endParaRPr lang="en-US" sz="1200" dirty="0">
              <a:solidFill>
                <a:schemeClr val="tx1"/>
              </a:solidFill>
              <a:latin typeface="Garamond" panose="02020404030301010803" pitchFamily="18" charset="0"/>
            </a:endParaRPr>
          </a:p>
          <a:p>
            <a:pPr marL="0" lvl="0" indent="0" algn="l" rtl="0">
              <a:spcBef>
                <a:spcPts val="0"/>
              </a:spcBef>
              <a:spcAft>
                <a:spcPts val="0"/>
              </a:spcAft>
              <a:buNone/>
            </a:pPr>
            <a:endParaRPr sz="1200" dirty="0">
              <a:solidFill>
                <a:schemeClr val="tx1"/>
              </a:solidFill>
              <a:latin typeface="Garamond" panose="02020404030301010803" pitchFamily="18" charset="0"/>
              <a:ea typeface="Oswald"/>
              <a:cs typeface="Oswald"/>
              <a:sym typeface="Oswald"/>
            </a:endParaRPr>
          </a:p>
        </p:txBody>
      </p:sp>
      <p:sp>
        <p:nvSpPr>
          <p:cNvPr id="7" name="Google Shape;61;p13">
            <a:extLst>
              <a:ext uri="{FF2B5EF4-FFF2-40B4-BE49-F238E27FC236}">
                <a16:creationId xmlns:a16="http://schemas.microsoft.com/office/drawing/2014/main" id="{51B31401-3228-1603-753E-A4A2F9876E52}"/>
              </a:ext>
            </a:extLst>
          </p:cNvPr>
          <p:cNvSpPr txBox="1"/>
          <p:nvPr/>
        </p:nvSpPr>
        <p:spPr>
          <a:xfrm>
            <a:off x="3361564" y="2871167"/>
            <a:ext cx="5669894" cy="2000635"/>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6697"/>
                </a:solidFill>
                <a:latin typeface="Oswald"/>
                <a:ea typeface="Oswald"/>
                <a:cs typeface="Oswald"/>
                <a:sym typeface="Oswald"/>
              </a:rPr>
              <a:t>Project Vision</a:t>
            </a:r>
          </a:p>
          <a:p>
            <a:pPr marL="0" lvl="0" indent="0" algn="l" rtl="0">
              <a:spcBef>
                <a:spcPts val="0"/>
              </a:spcBef>
              <a:spcAft>
                <a:spcPts val="0"/>
              </a:spcAft>
              <a:buNone/>
            </a:pPr>
            <a:endParaRPr lang="en" dirty="0">
              <a:solidFill>
                <a:srgbClr val="006697"/>
              </a:solidFill>
              <a:latin typeface="Oswald"/>
              <a:ea typeface="Oswald"/>
              <a:cs typeface="Oswald"/>
              <a:sym typeface="Oswald"/>
            </a:endParaRPr>
          </a:p>
          <a:p>
            <a:pPr marL="0" lvl="0" indent="0" algn="l" rtl="0">
              <a:spcBef>
                <a:spcPts val="0"/>
              </a:spcBef>
              <a:spcAft>
                <a:spcPts val="0"/>
              </a:spcAft>
              <a:buNone/>
            </a:pPr>
            <a:r>
              <a:rPr lang="en-US" sz="1200" dirty="0">
                <a:solidFill>
                  <a:schemeClr val="tx1"/>
                </a:solidFill>
                <a:latin typeface="Garamond" panose="02020404030301010803" pitchFamily="18" charset="0"/>
              </a:rPr>
              <a:t>[</a:t>
            </a:r>
            <a:r>
              <a:rPr lang="en-US" sz="1200" b="1" dirty="0">
                <a:solidFill>
                  <a:schemeClr val="tx1"/>
                </a:solidFill>
                <a:latin typeface="Garamond" panose="02020404030301010803" pitchFamily="18" charset="0"/>
              </a:rPr>
              <a:t>50-100 words. </a:t>
            </a:r>
            <a:r>
              <a:rPr lang="en-US" sz="1200" dirty="0">
                <a:solidFill>
                  <a:schemeClr val="tx1"/>
                </a:solidFill>
                <a:latin typeface="Garamond" panose="02020404030301010803" pitchFamily="18" charset="0"/>
              </a:rPr>
              <a:t>What is the vision of this project to address the identified challenges and how have the needs of the target community (e.g., end-users, beneficiaries, and/or community partners) helped to shape the vision and activities of the project? Be sure to mention the City, State of the target community, as well as community partners (mention this only within this section). Include the broader vision for a full S&amp;CC IRG award]</a:t>
            </a:r>
          </a:p>
          <a:p>
            <a:pPr algn="just"/>
            <a:endParaRPr lang="en-US" sz="1200" dirty="0">
              <a:solidFill>
                <a:schemeClr val="tx1"/>
              </a:solidFill>
              <a:latin typeface="Garamond" panose="02020404030301010803" pitchFamily="18" charset="0"/>
            </a:endParaRPr>
          </a:p>
          <a:p>
            <a:pPr algn="just"/>
            <a:endParaRPr lang="en-US" sz="1200" dirty="0">
              <a:solidFill>
                <a:schemeClr val="tx1"/>
              </a:solidFill>
              <a:latin typeface="Garamond" panose="02020404030301010803" pitchFamily="18" charset="0"/>
              <a:ea typeface="Oswald"/>
              <a:cs typeface="Oswald"/>
              <a:sym typeface="Oswald"/>
            </a:endParaRPr>
          </a:p>
          <a:p>
            <a:endParaRPr lang="en-US" sz="1200" dirty="0">
              <a:solidFill>
                <a:schemeClr val="tx1"/>
              </a:solidFill>
              <a:latin typeface="Garamond" panose="02020404030301010803" pitchFamily="18" charset="0"/>
            </a:endParaRPr>
          </a:p>
        </p:txBody>
      </p:sp>
      <p:pic>
        <p:nvPicPr>
          <p:cNvPr id="9" name="Picture 8" descr="A logo of a globe with a gold cogwheel&#10;&#10;Description automatically generated">
            <a:extLst>
              <a:ext uri="{FF2B5EF4-FFF2-40B4-BE49-F238E27FC236}">
                <a16:creationId xmlns:a16="http://schemas.microsoft.com/office/drawing/2014/main" id="{140A5A3F-48E6-4E62-42C4-978BA1904561}"/>
              </a:ext>
            </a:extLst>
          </p:cNvPr>
          <p:cNvPicPr>
            <a:picLocks noChangeAspect="1"/>
          </p:cNvPicPr>
          <p:nvPr/>
        </p:nvPicPr>
        <p:blipFill>
          <a:blip r:embed="rId3"/>
          <a:stretch>
            <a:fillRect/>
          </a:stretch>
        </p:blipFill>
        <p:spPr>
          <a:xfrm>
            <a:off x="8737392" y="4736892"/>
            <a:ext cx="406608" cy="406608"/>
          </a:xfrm>
          <a:prstGeom prst="rect">
            <a:avLst/>
          </a:prstGeom>
        </p:spPr>
      </p:pic>
      <p:sp>
        <p:nvSpPr>
          <p:cNvPr id="10" name="Google Shape;57;p13">
            <a:extLst>
              <a:ext uri="{FF2B5EF4-FFF2-40B4-BE49-F238E27FC236}">
                <a16:creationId xmlns:a16="http://schemas.microsoft.com/office/drawing/2014/main" id="{A7CB1D43-7482-5FBD-51AF-7C7E734F8163}"/>
              </a:ext>
            </a:extLst>
          </p:cNvPr>
          <p:cNvSpPr txBox="1"/>
          <p:nvPr/>
        </p:nvSpPr>
        <p:spPr>
          <a:xfrm>
            <a:off x="6022" y="17930"/>
            <a:ext cx="9059229" cy="83096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3000" b="1" dirty="0">
                <a:solidFill>
                  <a:srgbClr val="006697"/>
                </a:solidFill>
                <a:latin typeface="Oswald"/>
                <a:ea typeface="Oswald"/>
                <a:cs typeface="Oswald"/>
                <a:sym typeface="Oswald"/>
              </a:rPr>
              <a:t>Project Overview</a:t>
            </a:r>
          </a:p>
          <a:p>
            <a:pPr marL="0" lvl="0" indent="0" rtl="0">
              <a:spcBef>
                <a:spcPts val="0"/>
              </a:spcBef>
              <a:spcAft>
                <a:spcPts val="0"/>
              </a:spcAft>
              <a:buNone/>
            </a:pPr>
            <a:r>
              <a:rPr lang="en" sz="1200" dirty="0">
                <a:solidFill>
                  <a:schemeClr val="bg2">
                    <a:lumMod val="60000"/>
                    <a:lumOff val="40000"/>
                  </a:schemeClr>
                </a:solidFill>
                <a:latin typeface="Oswald"/>
                <a:ea typeface="Oswald"/>
                <a:cs typeface="Oswald"/>
                <a:sym typeface="Oswald"/>
              </a:rPr>
              <a:t>Project Title</a:t>
            </a:r>
          </a:p>
        </p:txBody>
      </p:sp>
    </p:spTree>
    <p:extLst>
      <p:ext uri="{BB962C8B-B14F-4D97-AF65-F5344CB8AC3E}">
        <p14:creationId xmlns:p14="http://schemas.microsoft.com/office/powerpoint/2010/main" val="2577034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6" name="Google Shape;62;p13">
            <a:extLst>
              <a:ext uri="{FF2B5EF4-FFF2-40B4-BE49-F238E27FC236}">
                <a16:creationId xmlns:a16="http://schemas.microsoft.com/office/drawing/2014/main" id="{463231F7-0CFD-6BB2-BE3F-BBDB2F378904}"/>
              </a:ext>
            </a:extLst>
          </p:cNvPr>
          <p:cNvSpPr txBox="1"/>
          <p:nvPr/>
        </p:nvSpPr>
        <p:spPr>
          <a:xfrm>
            <a:off x="112542" y="1111624"/>
            <a:ext cx="3075709" cy="3690549"/>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Oswald"/>
                <a:ea typeface="Oswald"/>
                <a:cs typeface="Oswald"/>
                <a:sym typeface="Oswald"/>
              </a:rPr>
              <a:t>Images (Two Maximum); You may consider including a visual representation/schematic here</a:t>
            </a:r>
            <a:endParaRPr dirty="0">
              <a:latin typeface="Oswald"/>
              <a:ea typeface="Oswald"/>
              <a:cs typeface="Oswald"/>
              <a:sym typeface="Oswald"/>
            </a:endParaRPr>
          </a:p>
        </p:txBody>
      </p:sp>
      <p:grpSp>
        <p:nvGrpSpPr>
          <p:cNvPr id="5" name="Group 4">
            <a:extLst>
              <a:ext uri="{FF2B5EF4-FFF2-40B4-BE49-F238E27FC236}">
                <a16:creationId xmlns:a16="http://schemas.microsoft.com/office/drawing/2014/main" id="{74CD3415-8866-466B-BA6E-A9B2C64CC0D3}"/>
              </a:ext>
            </a:extLst>
          </p:cNvPr>
          <p:cNvGrpSpPr/>
          <p:nvPr/>
        </p:nvGrpSpPr>
        <p:grpSpPr>
          <a:xfrm>
            <a:off x="0" y="4908395"/>
            <a:ext cx="3467723" cy="300300"/>
            <a:chOff x="0" y="4784185"/>
            <a:chExt cx="3467723" cy="300300"/>
          </a:xfrm>
        </p:grpSpPr>
        <p:sp>
          <p:nvSpPr>
            <p:cNvPr id="55" name="Google Shape;55;p13"/>
            <p:cNvSpPr txBox="1"/>
            <p:nvPr/>
          </p:nvSpPr>
          <p:spPr>
            <a:xfrm>
              <a:off x="0" y="4784185"/>
              <a:ext cx="26745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tx1">
                      <a:lumMod val="65000"/>
                      <a:lumOff val="35000"/>
                    </a:schemeClr>
                  </a:solidFill>
                  <a:latin typeface="Oswald"/>
                  <a:ea typeface="Oswald"/>
                  <a:cs typeface="Oswald"/>
                  <a:sym typeface="Oswald"/>
                </a:rPr>
                <a:t>Smart and Connected Communities</a:t>
              </a:r>
              <a:endParaRPr sz="1000" dirty="0">
                <a:solidFill>
                  <a:schemeClr val="tx1">
                    <a:lumMod val="65000"/>
                    <a:lumOff val="35000"/>
                  </a:schemeClr>
                </a:solidFill>
              </a:endParaRPr>
            </a:p>
          </p:txBody>
        </p:sp>
        <p:sp>
          <p:nvSpPr>
            <p:cNvPr id="56" name="Google Shape;56;p13"/>
            <p:cNvSpPr txBox="1"/>
            <p:nvPr/>
          </p:nvSpPr>
          <p:spPr>
            <a:xfrm>
              <a:off x="1624998" y="4784185"/>
              <a:ext cx="1842725" cy="3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bg2">
                      <a:lumMod val="60000"/>
                      <a:lumOff val="40000"/>
                    </a:schemeClr>
                  </a:solidFill>
                  <a:latin typeface="Oswald"/>
                  <a:ea typeface="Oswald"/>
                  <a:cs typeface="Oswald"/>
                  <a:sym typeface="Oswald"/>
                </a:rPr>
                <a:t>- 2024 PI Meeting</a:t>
              </a:r>
              <a:endParaRPr sz="1000" dirty="0">
                <a:solidFill>
                  <a:schemeClr val="bg2">
                    <a:lumMod val="60000"/>
                    <a:lumOff val="40000"/>
                  </a:schemeClr>
                </a:solidFill>
                <a:latin typeface="Oswald"/>
                <a:ea typeface="Oswald"/>
                <a:cs typeface="Oswald"/>
                <a:sym typeface="Oswald"/>
              </a:endParaRPr>
            </a:p>
          </p:txBody>
        </p:sp>
      </p:grpSp>
      <p:sp>
        <p:nvSpPr>
          <p:cNvPr id="61" name="Google Shape;61;p13"/>
          <p:cNvSpPr txBox="1"/>
          <p:nvPr/>
        </p:nvSpPr>
        <p:spPr>
          <a:xfrm>
            <a:off x="3361564" y="1097928"/>
            <a:ext cx="5669894" cy="3402352"/>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6697"/>
                </a:solidFill>
                <a:latin typeface="Oswald"/>
                <a:ea typeface="Oswald"/>
                <a:cs typeface="Oswald"/>
                <a:sym typeface="Oswald"/>
              </a:rPr>
              <a:t>Planning Grant Activities</a:t>
            </a:r>
            <a:endParaRPr lang="en-US" sz="1200" dirty="0">
              <a:solidFill>
                <a:schemeClr val="tx1"/>
              </a:solidFill>
              <a:latin typeface="Garamond" panose="02020404030301010803" pitchFamily="18" charset="0"/>
            </a:endParaRPr>
          </a:p>
          <a:p>
            <a:pPr marL="0" lvl="0" indent="0" algn="l" rtl="0">
              <a:spcBef>
                <a:spcPts val="0"/>
              </a:spcBef>
              <a:spcAft>
                <a:spcPts val="0"/>
              </a:spcAft>
              <a:buNone/>
            </a:pPr>
            <a:endParaRPr lang="en-US" sz="1200" dirty="0">
              <a:solidFill>
                <a:schemeClr val="tx1"/>
              </a:solidFill>
              <a:latin typeface="Garamond" panose="02020404030301010803" pitchFamily="18" charset="0"/>
            </a:endParaRPr>
          </a:p>
          <a:p>
            <a:pPr marL="0" lvl="0" indent="0" algn="l" rtl="0">
              <a:spcBef>
                <a:spcPts val="0"/>
              </a:spcBef>
              <a:spcAft>
                <a:spcPts val="0"/>
              </a:spcAft>
              <a:buNone/>
            </a:pPr>
            <a:r>
              <a:rPr lang="en-US" sz="1200" dirty="0">
                <a:solidFill>
                  <a:schemeClr val="tx1"/>
                </a:solidFill>
                <a:latin typeface="Garamond" panose="02020404030301010803" pitchFamily="18" charset="0"/>
              </a:rPr>
              <a:t>[</a:t>
            </a:r>
            <a:r>
              <a:rPr lang="en-US" sz="1200" b="1" dirty="0">
                <a:solidFill>
                  <a:schemeClr val="tx1"/>
                </a:solidFill>
                <a:latin typeface="Garamond" panose="02020404030301010803" pitchFamily="18" charset="0"/>
              </a:rPr>
              <a:t>150 words maximum.</a:t>
            </a:r>
          </a:p>
          <a:p>
            <a:pPr marL="0" lvl="0" indent="0" algn="l" rtl="0">
              <a:spcBef>
                <a:spcPts val="0"/>
              </a:spcBef>
              <a:spcAft>
                <a:spcPts val="0"/>
              </a:spcAft>
              <a:buNone/>
            </a:pPr>
            <a:endParaRPr lang="en-US" sz="1200" dirty="0">
              <a:solidFill>
                <a:schemeClr val="tx1"/>
              </a:solidFill>
              <a:latin typeface="Garamond" panose="02020404030301010803" pitchFamily="18" charset="0"/>
            </a:endParaRPr>
          </a:p>
          <a:p>
            <a:pPr marL="0" lvl="0" indent="0" algn="l" rtl="0">
              <a:spcBef>
                <a:spcPts val="0"/>
              </a:spcBef>
              <a:spcAft>
                <a:spcPts val="0"/>
              </a:spcAft>
              <a:buNone/>
            </a:pPr>
            <a:r>
              <a:rPr lang="en-US" sz="1200" dirty="0">
                <a:solidFill>
                  <a:schemeClr val="tx1"/>
                </a:solidFill>
                <a:latin typeface="Garamond" panose="02020404030301010803" pitchFamily="18" charset="0"/>
              </a:rPr>
              <a:t>Describe planning grant activities which may include project team building, as well as refining research and pilot concepts together with community stakeholder engagement and feedback.</a:t>
            </a:r>
          </a:p>
          <a:p>
            <a:pPr marL="0" lvl="0" indent="0" algn="l" rtl="0">
              <a:spcBef>
                <a:spcPts val="0"/>
              </a:spcBef>
              <a:spcAft>
                <a:spcPts val="0"/>
              </a:spcAft>
              <a:buNone/>
            </a:pPr>
            <a:endParaRPr lang="en-US" sz="1200" dirty="0">
              <a:solidFill>
                <a:schemeClr val="tx1"/>
              </a:solidFill>
              <a:latin typeface="Garamond" panose="02020404030301010803" pitchFamily="18" charset="0"/>
            </a:endParaRPr>
          </a:p>
          <a:p>
            <a:pPr marL="0" lvl="0" indent="0" algn="l" rtl="0">
              <a:spcBef>
                <a:spcPts val="0"/>
              </a:spcBef>
              <a:spcAft>
                <a:spcPts val="0"/>
              </a:spcAft>
              <a:buNone/>
            </a:pPr>
            <a:r>
              <a:rPr lang="en-US" sz="1200" dirty="0">
                <a:solidFill>
                  <a:schemeClr val="tx1"/>
                </a:solidFill>
                <a:latin typeface="Garamond" panose="02020404030301010803" pitchFamily="18" charset="0"/>
              </a:rPr>
              <a:t>Describe how these activities are contributing to your vision for a future full-scale S&amp;CC IRG project.]</a:t>
            </a:r>
          </a:p>
        </p:txBody>
      </p:sp>
      <p:cxnSp>
        <p:nvCxnSpPr>
          <p:cNvPr id="2" name="Google Shape;54;p13">
            <a:extLst>
              <a:ext uri="{FF2B5EF4-FFF2-40B4-BE49-F238E27FC236}">
                <a16:creationId xmlns:a16="http://schemas.microsoft.com/office/drawing/2014/main" id="{C20C7CBC-D6BC-313A-FD06-B8D32E2A4470}"/>
              </a:ext>
            </a:extLst>
          </p:cNvPr>
          <p:cNvCxnSpPr>
            <a:cxnSpLocks/>
          </p:cNvCxnSpPr>
          <p:nvPr/>
        </p:nvCxnSpPr>
        <p:spPr>
          <a:xfrm>
            <a:off x="0" y="945527"/>
            <a:ext cx="9065251" cy="0"/>
          </a:xfrm>
          <a:prstGeom prst="straightConnector1">
            <a:avLst/>
          </a:prstGeom>
          <a:noFill/>
          <a:ln w="9525" cap="flat" cmpd="sng">
            <a:solidFill>
              <a:srgbClr val="006697"/>
            </a:solidFill>
            <a:prstDash val="solid"/>
            <a:miter lim="800000"/>
            <a:headEnd type="none" w="sm" len="sm"/>
            <a:tailEnd type="none" w="sm" len="sm"/>
          </a:ln>
        </p:spPr>
      </p:cxnSp>
      <p:sp>
        <p:nvSpPr>
          <p:cNvPr id="11" name="flSlide1Footer" descr="  ">
            <a:extLst>
              <a:ext uri="{FF2B5EF4-FFF2-40B4-BE49-F238E27FC236}">
                <a16:creationId xmlns:a16="http://schemas.microsoft.com/office/drawing/2014/main" id="{7212557C-0902-CF38-2A27-84C44EBD4EE3}"/>
              </a:ext>
            </a:extLst>
          </p:cNvPr>
          <p:cNvSpPr txBox="1"/>
          <p:nvPr/>
        </p:nvSpPr>
        <p:spPr>
          <a:xfrm>
            <a:off x="0" y="4823460"/>
            <a:ext cx="242374" cy="223138"/>
          </a:xfrm>
          <a:prstGeom prst="rect">
            <a:avLst/>
          </a:prstGeom>
          <a:noFill/>
        </p:spPr>
        <p:txBody>
          <a:bodyPr vert="horz" wrap="none" rtlCol="0">
            <a:spAutoFit/>
          </a:bodyPr>
          <a:lstStyle/>
          <a:p>
            <a:r>
              <a:rPr lang="en-US" sz="850" dirty="0">
                <a:latin typeface="Microsoft Sans Serif" panose="020B0604020202020204" pitchFamily="34" charset="0"/>
              </a:rPr>
              <a:t>  </a:t>
            </a:r>
          </a:p>
        </p:txBody>
      </p:sp>
      <p:sp>
        <p:nvSpPr>
          <p:cNvPr id="12" name="hcSlide1Header">
            <a:extLst>
              <a:ext uri="{FF2B5EF4-FFF2-40B4-BE49-F238E27FC236}">
                <a16:creationId xmlns:a16="http://schemas.microsoft.com/office/drawing/2014/main" id="{C5D2F7EF-F87E-0979-5AEB-BF7CCFC0D1FF}"/>
              </a:ext>
            </a:extLst>
          </p:cNvPr>
          <p:cNvSpPr txBox="1"/>
          <p:nvPr/>
        </p:nvSpPr>
        <p:spPr>
          <a:xfrm>
            <a:off x="4470400" y="0"/>
            <a:ext cx="184731" cy="307777"/>
          </a:xfrm>
          <a:prstGeom prst="rect">
            <a:avLst/>
          </a:prstGeom>
          <a:noFill/>
        </p:spPr>
        <p:txBody>
          <a:bodyPr vert="horz" wrap="none" rtlCol="0">
            <a:spAutoFit/>
          </a:bodyPr>
          <a:lstStyle/>
          <a:p>
            <a:endParaRPr lang="en-US"/>
          </a:p>
        </p:txBody>
      </p:sp>
      <p:sp>
        <p:nvSpPr>
          <p:cNvPr id="3" name="Google Shape;57;p13">
            <a:extLst>
              <a:ext uri="{FF2B5EF4-FFF2-40B4-BE49-F238E27FC236}">
                <a16:creationId xmlns:a16="http://schemas.microsoft.com/office/drawing/2014/main" id="{BDB7399F-157F-9784-4456-E2A3F9B5657A}"/>
              </a:ext>
            </a:extLst>
          </p:cNvPr>
          <p:cNvSpPr txBox="1"/>
          <p:nvPr/>
        </p:nvSpPr>
        <p:spPr>
          <a:xfrm>
            <a:off x="6022" y="17930"/>
            <a:ext cx="9059229" cy="83096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3000" b="1" dirty="0">
                <a:solidFill>
                  <a:srgbClr val="006697"/>
                </a:solidFill>
                <a:latin typeface="Oswald"/>
                <a:ea typeface="Oswald"/>
                <a:cs typeface="Oswald"/>
                <a:sym typeface="Oswald"/>
              </a:rPr>
              <a:t>Project Overview</a:t>
            </a:r>
          </a:p>
          <a:p>
            <a:pPr marL="0" lvl="0" indent="0" rtl="0">
              <a:spcBef>
                <a:spcPts val="0"/>
              </a:spcBef>
              <a:spcAft>
                <a:spcPts val="0"/>
              </a:spcAft>
              <a:buNone/>
            </a:pPr>
            <a:r>
              <a:rPr lang="en" sz="1200" dirty="0">
                <a:solidFill>
                  <a:schemeClr val="bg2">
                    <a:lumMod val="60000"/>
                    <a:lumOff val="40000"/>
                  </a:schemeClr>
                </a:solidFill>
                <a:latin typeface="Oswald"/>
                <a:ea typeface="Oswald"/>
                <a:cs typeface="Oswald"/>
                <a:sym typeface="Oswald"/>
              </a:rPr>
              <a:t>Project Title</a:t>
            </a:r>
          </a:p>
        </p:txBody>
      </p:sp>
      <p:pic>
        <p:nvPicPr>
          <p:cNvPr id="4" name="Picture 3" descr="A logo of a globe with a gold cogwheel&#10;&#10;Description automatically generated">
            <a:extLst>
              <a:ext uri="{FF2B5EF4-FFF2-40B4-BE49-F238E27FC236}">
                <a16:creationId xmlns:a16="http://schemas.microsoft.com/office/drawing/2014/main" id="{AB0AE71B-2F3E-0345-FAE6-E127C3A2E6A9}"/>
              </a:ext>
            </a:extLst>
          </p:cNvPr>
          <p:cNvPicPr>
            <a:picLocks noChangeAspect="1"/>
          </p:cNvPicPr>
          <p:nvPr/>
        </p:nvPicPr>
        <p:blipFill>
          <a:blip r:embed="rId3"/>
          <a:stretch>
            <a:fillRect/>
          </a:stretch>
        </p:blipFill>
        <p:spPr>
          <a:xfrm>
            <a:off x="8737392" y="4736892"/>
            <a:ext cx="406608" cy="406608"/>
          </a:xfrm>
          <a:prstGeom prst="rect">
            <a:avLst/>
          </a:prstGeom>
        </p:spPr>
      </p:pic>
    </p:spTree>
    <p:extLst>
      <p:ext uri="{BB962C8B-B14F-4D97-AF65-F5344CB8AC3E}">
        <p14:creationId xmlns:p14="http://schemas.microsoft.com/office/powerpoint/2010/main" val="1085000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6" name="Google Shape;62;p13">
            <a:extLst>
              <a:ext uri="{FF2B5EF4-FFF2-40B4-BE49-F238E27FC236}">
                <a16:creationId xmlns:a16="http://schemas.microsoft.com/office/drawing/2014/main" id="{463231F7-0CFD-6BB2-BE3F-BBDB2F378904}"/>
              </a:ext>
            </a:extLst>
          </p:cNvPr>
          <p:cNvSpPr txBox="1"/>
          <p:nvPr/>
        </p:nvSpPr>
        <p:spPr>
          <a:xfrm>
            <a:off x="112542" y="1111624"/>
            <a:ext cx="3075709" cy="3690549"/>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Oswald"/>
                <a:ea typeface="Oswald"/>
                <a:cs typeface="Oswald"/>
                <a:sym typeface="Oswald"/>
              </a:rPr>
              <a:t>Images (Two Maximum); PI’s may share images here relevant to their project update as they see best. Inclusion of data visualization, photos, or video demonstrations that concretely exhibit steps towards achieving project outcomes is strongly encouraged for this portion of the lightning talk.</a:t>
            </a:r>
          </a:p>
          <a:p>
            <a:pPr marL="0" lvl="0" indent="0" algn="l" rtl="0">
              <a:spcBef>
                <a:spcPts val="0"/>
              </a:spcBef>
              <a:spcAft>
                <a:spcPts val="0"/>
              </a:spcAft>
              <a:buNone/>
            </a:pPr>
            <a:endParaRPr lang="en-US" dirty="0">
              <a:latin typeface="Oswald"/>
              <a:ea typeface="Oswald"/>
              <a:cs typeface="Oswald"/>
              <a:sym typeface="Oswald"/>
            </a:endParaRPr>
          </a:p>
        </p:txBody>
      </p:sp>
      <p:grpSp>
        <p:nvGrpSpPr>
          <p:cNvPr id="5" name="Group 4">
            <a:extLst>
              <a:ext uri="{FF2B5EF4-FFF2-40B4-BE49-F238E27FC236}">
                <a16:creationId xmlns:a16="http://schemas.microsoft.com/office/drawing/2014/main" id="{74CD3415-8866-466B-BA6E-A9B2C64CC0D3}"/>
              </a:ext>
            </a:extLst>
          </p:cNvPr>
          <p:cNvGrpSpPr/>
          <p:nvPr/>
        </p:nvGrpSpPr>
        <p:grpSpPr>
          <a:xfrm>
            <a:off x="0" y="4908395"/>
            <a:ext cx="3467723" cy="300300"/>
            <a:chOff x="0" y="4784185"/>
            <a:chExt cx="3467723" cy="300300"/>
          </a:xfrm>
        </p:grpSpPr>
        <p:sp>
          <p:nvSpPr>
            <p:cNvPr id="55" name="Google Shape;55;p13"/>
            <p:cNvSpPr txBox="1"/>
            <p:nvPr/>
          </p:nvSpPr>
          <p:spPr>
            <a:xfrm>
              <a:off x="0" y="4784185"/>
              <a:ext cx="26745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tx1">
                      <a:lumMod val="65000"/>
                      <a:lumOff val="35000"/>
                    </a:schemeClr>
                  </a:solidFill>
                  <a:latin typeface="Oswald"/>
                  <a:ea typeface="Oswald"/>
                  <a:cs typeface="Oswald"/>
                  <a:sym typeface="Oswald"/>
                </a:rPr>
                <a:t>Smart and Connected Communities</a:t>
              </a:r>
              <a:endParaRPr sz="1000" dirty="0">
                <a:solidFill>
                  <a:schemeClr val="tx1">
                    <a:lumMod val="65000"/>
                    <a:lumOff val="35000"/>
                  </a:schemeClr>
                </a:solidFill>
              </a:endParaRPr>
            </a:p>
          </p:txBody>
        </p:sp>
        <p:sp>
          <p:nvSpPr>
            <p:cNvPr id="56" name="Google Shape;56;p13"/>
            <p:cNvSpPr txBox="1"/>
            <p:nvPr/>
          </p:nvSpPr>
          <p:spPr>
            <a:xfrm>
              <a:off x="1624998" y="4784185"/>
              <a:ext cx="1842725" cy="3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bg2">
                      <a:lumMod val="60000"/>
                      <a:lumOff val="40000"/>
                    </a:schemeClr>
                  </a:solidFill>
                  <a:latin typeface="Oswald"/>
                  <a:ea typeface="Oswald"/>
                  <a:cs typeface="Oswald"/>
                  <a:sym typeface="Oswald"/>
                </a:rPr>
                <a:t>- 2024 PI Meeting</a:t>
              </a:r>
              <a:endParaRPr sz="1000" dirty="0">
                <a:solidFill>
                  <a:schemeClr val="bg2">
                    <a:lumMod val="60000"/>
                    <a:lumOff val="40000"/>
                  </a:schemeClr>
                </a:solidFill>
                <a:latin typeface="Oswald"/>
                <a:ea typeface="Oswald"/>
                <a:cs typeface="Oswald"/>
                <a:sym typeface="Oswald"/>
              </a:endParaRPr>
            </a:p>
          </p:txBody>
        </p:sp>
      </p:grpSp>
      <p:sp>
        <p:nvSpPr>
          <p:cNvPr id="61" name="Google Shape;61;p13"/>
          <p:cNvSpPr txBox="1"/>
          <p:nvPr/>
        </p:nvSpPr>
        <p:spPr>
          <a:xfrm>
            <a:off x="3361564" y="1071033"/>
            <a:ext cx="5669894" cy="2792755"/>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6697"/>
                </a:solidFill>
                <a:latin typeface="Oswald"/>
                <a:ea typeface="Oswald"/>
                <a:cs typeface="Oswald"/>
                <a:sym typeface="Oswald"/>
              </a:rPr>
              <a:t>Progress and Outcomes</a:t>
            </a:r>
            <a:endParaRPr lang="en" sz="100" dirty="0">
              <a:latin typeface="Oswald"/>
              <a:ea typeface="Oswald"/>
              <a:cs typeface="Oswald"/>
              <a:sym typeface="Oswald"/>
            </a:endParaRPr>
          </a:p>
          <a:p>
            <a:pPr marL="0" lvl="0" indent="0" algn="l" rtl="0">
              <a:spcBef>
                <a:spcPts val="0"/>
              </a:spcBef>
              <a:spcAft>
                <a:spcPts val="0"/>
              </a:spcAft>
              <a:buNone/>
            </a:pPr>
            <a:endParaRPr lang="en-US" sz="1200" dirty="0">
              <a:solidFill>
                <a:schemeClr val="tx1"/>
              </a:solidFill>
              <a:latin typeface="Garamond" panose="02020404030301010803" pitchFamily="18" charset="0"/>
            </a:endParaRPr>
          </a:p>
          <a:p>
            <a:pPr marL="0" lvl="0" indent="0" algn="l" rtl="0">
              <a:spcBef>
                <a:spcPts val="0"/>
              </a:spcBef>
              <a:spcAft>
                <a:spcPts val="0"/>
              </a:spcAft>
              <a:buNone/>
            </a:pPr>
            <a:r>
              <a:rPr lang="en-US" sz="1200" dirty="0">
                <a:solidFill>
                  <a:schemeClr val="tx1"/>
                </a:solidFill>
                <a:latin typeface="Garamond" panose="02020404030301010803" pitchFamily="18" charset="0"/>
                <a:ea typeface="Oswald"/>
                <a:cs typeface="Oswald"/>
                <a:sym typeface="Oswald"/>
              </a:rPr>
              <a:t>[</a:t>
            </a:r>
            <a:r>
              <a:rPr lang="en-US" sz="1200" b="1" dirty="0">
                <a:solidFill>
                  <a:schemeClr val="tx1"/>
                </a:solidFill>
                <a:latin typeface="Garamond" panose="02020404030301010803" pitchFamily="18" charset="0"/>
                <a:ea typeface="Oswald"/>
                <a:cs typeface="Oswald"/>
                <a:sym typeface="Oswald"/>
              </a:rPr>
              <a:t>150 words maximum.</a:t>
            </a:r>
          </a:p>
          <a:p>
            <a:pPr marL="0" lvl="0" indent="0" algn="l" rtl="0">
              <a:spcBef>
                <a:spcPts val="0"/>
              </a:spcBef>
              <a:spcAft>
                <a:spcPts val="0"/>
              </a:spcAft>
              <a:buNone/>
            </a:pPr>
            <a:endParaRPr lang="en-US" sz="1200" dirty="0">
              <a:solidFill>
                <a:schemeClr val="tx1"/>
              </a:solidFill>
              <a:latin typeface="Garamond" panose="02020404030301010803" pitchFamily="18" charset="0"/>
              <a:ea typeface="Oswald"/>
              <a:cs typeface="Oswald"/>
              <a:sym typeface="Oswald"/>
            </a:endParaRPr>
          </a:p>
          <a:p>
            <a:pPr marL="0" lvl="0" indent="0" algn="l" rtl="0">
              <a:spcBef>
                <a:spcPts val="0"/>
              </a:spcBef>
              <a:spcAft>
                <a:spcPts val="0"/>
              </a:spcAft>
              <a:buNone/>
            </a:pPr>
            <a:r>
              <a:rPr lang="en-US" sz="1200" dirty="0">
                <a:solidFill>
                  <a:schemeClr val="tx1"/>
                </a:solidFill>
                <a:latin typeface="Garamond" panose="02020404030301010803" pitchFamily="18" charset="0"/>
                <a:ea typeface="Oswald"/>
                <a:cs typeface="Oswald"/>
                <a:sym typeface="Oswald"/>
              </a:rPr>
              <a:t>Describe your activities to date.</a:t>
            </a:r>
          </a:p>
          <a:p>
            <a:pPr marL="0" lvl="0" indent="0" algn="l" rtl="0">
              <a:spcBef>
                <a:spcPts val="0"/>
              </a:spcBef>
              <a:spcAft>
                <a:spcPts val="0"/>
              </a:spcAft>
              <a:buNone/>
            </a:pPr>
            <a:endParaRPr lang="en-US" sz="1200" dirty="0">
              <a:solidFill>
                <a:schemeClr val="tx1"/>
              </a:solidFill>
              <a:latin typeface="Garamond" panose="02020404030301010803" pitchFamily="18" charset="0"/>
              <a:ea typeface="Oswald"/>
              <a:cs typeface="Oswald"/>
              <a:sym typeface="Oswald"/>
            </a:endParaRPr>
          </a:p>
          <a:p>
            <a:pPr marL="0" lvl="0" indent="0" algn="l" rtl="0">
              <a:spcBef>
                <a:spcPts val="0"/>
              </a:spcBef>
              <a:spcAft>
                <a:spcPts val="0"/>
              </a:spcAft>
              <a:buNone/>
            </a:pPr>
            <a:r>
              <a:rPr lang="en-US" sz="1200" dirty="0">
                <a:solidFill>
                  <a:schemeClr val="tx1"/>
                </a:solidFill>
                <a:latin typeface="Garamond" panose="02020404030301010803" pitchFamily="18" charset="0"/>
                <a:ea typeface="Oswald"/>
                <a:cs typeface="Oswald"/>
                <a:sym typeface="Oswald"/>
              </a:rPr>
              <a:t>Emphasize planning grant activities that have been carried out over the course of this project and how they are preparing your team towards submitting an IRG project.]</a:t>
            </a:r>
          </a:p>
        </p:txBody>
      </p:sp>
      <p:cxnSp>
        <p:nvCxnSpPr>
          <p:cNvPr id="2" name="Google Shape;54;p13">
            <a:extLst>
              <a:ext uri="{FF2B5EF4-FFF2-40B4-BE49-F238E27FC236}">
                <a16:creationId xmlns:a16="http://schemas.microsoft.com/office/drawing/2014/main" id="{C20C7CBC-D6BC-313A-FD06-B8D32E2A4470}"/>
              </a:ext>
            </a:extLst>
          </p:cNvPr>
          <p:cNvCxnSpPr>
            <a:cxnSpLocks/>
          </p:cNvCxnSpPr>
          <p:nvPr/>
        </p:nvCxnSpPr>
        <p:spPr>
          <a:xfrm>
            <a:off x="0" y="945527"/>
            <a:ext cx="9065251" cy="0"/>
          </a:xfrm>
          <a:prstGeom prst="straightConnector1">
            <a:avLst/>
          </a:prstGeom>
          <a:noFill/>
          <a:ln w="9525" cap="flat" cmpd="sng">
            <a:solidFill>
              <a:srgbClr val="006697"/>
            </a:solidFill>
            <a:prstDash val="solid"/>
            <a:miter lim="800000"/>
            <a:headEnd type="none" w="sm" len="sm"/>
            <a:tailEnd type="none" w="sm" len="sm"/>
          </a:ln>
        </p:spPr>
      </p:cxnSp>
      <p:sp>
        <p:nvSpPr>
          <p:cNvPr id="11" name="flSlide1Footer" descr="  ">
            <a:extLst>
              <a:ext uri="{FF2B5EF4-FFF2-40B4-BE49-F238E27FC236}">
                <a16:creationId xmlns:a16="http://schemas.microsoft.com/office/drawing/2014/main" id="{7212557C-0902-CF38-2A27-84C44EBD4EE3}"/>
              </a:ext>
            </a:extLst>
          </p:cNvPr>
          <p:cNvSpPr txBox="1"/>
          <p:nvPr/>
        </p:nvSpPr>
        <p:spPr>
          <a:xfrm>
            <a:off x="0" y="4823460"/>
            <a:ext cx="242374" cy="223138"/>
          </a:xfrm>
          <a:prstGeom prst="rect">
            <a:avLst/>
          </a:prstGeom>
          <a:noFill/>
        </p:spPr>
        <p:txBody>
          <a:bodyPr vert="horz" wrap="none" rtlCol="0">
            <a:spAutoFit/>
          </a:bodyPr>
          <a:lstStyle/>
          <a:p>
            <a:r>
              <a:rPr lang="en-US" sz="850" dirty="0">
                <a:latin typeface="Microsoft Sans Serif" panose="020B0604020202020204" pitchFamily="34" charset="0"/>
              </a:rPr>
              <a:t>  </a:t>
            </a:r>
          </a:p>
        </p:txBody>
      </p:sp>
      <p:pic>
        <p:nvPicPr>
          <p:cNvPr id="4" name="Picture 3" descr="A logo of a globe with a gold cogwheel&#10;&#10;Description automatically generated">
            <a:extLst>
              <a:ext uri="{FF2B5EF4-FFF2-40B4-BE49-F238E27FC236}">
                <a16:creationId xmlns:a16="http://schemas.microsoft.com/office/drawing/2014/main" id="{B89181A8-8173-4BF3-13F5-84ACC4AE0FF0}"/>
              </a:ext>
            </a:extLst>
          </p:cNvPr>
          <p:cNvPicPr>
            <a:picLocks noChangeAspect="1"/>
          </p:cNvPicPr>
          <p:nvPr/>
        </p:nvPicPr>
        <p:blipFill>
          <a:blip r:embed="rId3"/>
          <a:stretch>
            <a:fillRect/>
          </a:stretch>
        </p:blipFill>
        <p:spPr>
          <a:xfrm>
            <a:off x="8737392" y="4736892"/>
            <a:ext cx="406608" cy="406608"/>
          </a:xfrm>
          <a:prstGeom prst="rect">
            <a:avLst/>
          </a:prstGeom>
        </p:spPr>
      </p:pic>
      <p:sp>
        <p:nvSpPr>
          <p:cNvPr id="7" name="Google Shape;57;p13">
            <a:extLst>
              <a:ext uri="{FF2B5EF4-FFF2-40B4-BE49-F238E27FC236}">
                <a16:creationId xmlns:a16="http://schemas.microsoft.com/office/drawing/2014/main" id="{AB5B5BD2-5F95-F095-0CBF-33386EACA84E}"/>
              </a:ext>
            </a:extLst>
          </p:cNvPr>
          <p:cNvSpPr txBox="1"/>
          <p:nvPr/>
        </p:nvSpPr>
        <p:spPr>
          <a:xfrm>
            <a:off x="6022" y="17930"/>
            <a:ext cx="9059229" cy="83096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3000" b="1" dirty="0">
                <a:solidFill>
                  <a:srgbClr val="006697"/>
                </a:solidFill>
                <a:latin typeface="Oswald"/>
                <a:ea typeface="Oswald"/>
                <a:cs typeface="Oswald"/>
                <a:sym typeface="Oswald"/>
              </a:rPr>
              <a:t>Project Update</a:t>
            </a:r>
          </a:p>
          <a:p>
            <a:pPr marL="0" lvl="0" indent="0" rtl="0">
              <a:spcBef>
                <a:spcPts val="0"/>
              </a:spcBef>
              <a:spcAft>
                <a:spcPts val="0"/>
              </a:spcAft>
              <a:buNone/>
            </a:pPr>
            <a:r>
              <a:rPr lang="en" sz="1200" dirty="0">
                <a:solidFill>
                  <a:schemeClr val="bg2">
                    <a:lumMod val="60000"/>
                    <a:lumOff val="40000"/>
                  </a:schemeClr>
                </a:solidFill>
                <a:latin typeface="Oswald"/>
                <a:ea typeface="Oswald"/>
                <a:cs typeface="Oswald"/>
                <a:sym typeface="Oswald"/>
              </a:rPr>
              <a:t>Project Title</a:t>
            </a:r>
          </a:p>
        </p:txBody>
      </p:sp>
    </p:spTree>
    <p:extLst>
      <p:ext uri="{BB962C8B-B14F-4D97-AF65-F5344CB8AC3E}">
        <p14:creationId xmlns:p14="http://schemas.microsoft.com/office/powerpoint/2010/main" val="686970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6" name="Google Shape;62;p13">
            <a:extLst>
              <a:ext uri="{FF2B5EF4-FFF2-40B4-BE49-F238E27FC236}">
                <a16:creationId xmlns:a16="http://schemas.microsoft.com/office/drawing/2014/main" id="{463231F7-0CFD-6BB2-BE3F-BBDB2F378904}"/>
              </a:ext>
            </a:extLst>
          </p:cNvPr>
          <p:cNvSpPr txBox="1"/>
          <p:nvPr/>
        </p:nvSpPr>
        <p:spPr>
          <a:xfrm>
            <a:off x="112542" y="1111624"/>
            <a:ext cx="3075709" cy="3690549"/>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Oswald"/>
                <a:ea typeface="Oswald"/>
                <a:cs typeface="Oswald"/>
                <a:sym typeface="Oswald"/>
              </a:rPr>
              <a:t>Images (Two Maximum); you may include images or graphical content relevant to your future goals</a:t>
            </a:r>
          </a:p>
        </p:txBody>
      </p:sp>
      <p:grpSp>
        <p:nvGrpSpPr>
          <p:cNvPr id="5" name="Group 4">
            <a:extLst>
              <a:ext uri="{FF2B5EF4-FFF2-40B4-BE49-F238E27FC236}">
                <a16:creationId xmlns:a16="http://schemas.microsoft.com/office/drawing/2014/main" id="{74CD3415-8866-466B-BA6E-A9B2C64CC0D3}"/>
              </a:ext>
            </a:extLst>
          </p:cNvPr>
          <p:cNvGrpSpPr/>
          <p:nvPr/>
        </p:nvGrpSpPr>
        <p:grpSpPr>
          <a:xfrm>
            <a:off x="0" y="4908395"/>
            <a:ext cx="3467723" cy="300300"/>
            <a:chOff x="0" y="4784185"/>
            <a:chExt cx="3467723" cy="300300"/>
          </a:xfrm>
        </p:grpSpPr>
        <p:sp>
          <p:nvSpPr>
            <p:cNvPr id="55" name="Google Shape;55;p13"/>
            <p:cNvSpPr txBox="1"/>
            <p:nvPr/>
          </p:nvSpPr>
          <p:spPr>
            <a:xfrm>
              <a:off x="0" y="4784185"/>
              <a:ext cx="26745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tx1">
                      <a:lumMod val="65000"/>
                      <a:lumOff val="35000"/>
                    </a:schemeClr>
                  </a:solidFill>
                  <a:latin typeface="Oswald"/>
                  <a:ea typeface="Oswald"/>
                  <a:cs typeface="Oswald"/>
                  <a:sym typeface="Oswald"/>
                </a:rPr>
                <a:t>Smart and Connected Communities</a:t>
              </a:r>
              <a:endParaRPr sz="1000" dirty="0">
                <a:solidFill>
                  <a:schemeClr val="tx1">
                    <a:lumMod val="65000"/>
                    <a:lumOff val="35000"/>
                  </a:schemeClr>
                </a:solidFill>
              </a:endParaRPr>
            </a:p>
          </p:txBody>
        </p:sp>
        <p:sp>
          <p:nvSpPr>
            <p:cNvPr id="56" name="Google Shape;56;p13"/>
            <p:cNvSpPr txBox="1"/>
            <p:nvPr/>
          </p:nvSpPr>
          <p:spPr>
            <a:xfrm>
              <a:off x="1624998" y="4784185"/>
              <a:ext cx="1842725" cy="3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bg2">
                      <a:lumMod val="60000"/>
                      <a:lumOff val="40000"/>
                    </a:schemeClr>
                  </a:solidFill>
                  <a:latin typeface="Oswald"/>
                  <a:ea typeface="Oswald"/>
                  <a:cs typeface="Oswald"/>
                  <a:sym typeface="Oswald"/>
                </a:rPr>
                <a:t>- 2024 PI Meeting</a:t>
              </a:r>
              <a:endParaRPr sz="1000" dirty="0">
                <a:solidFill>
                  <a:schemeClr val="bg2">
                    <a:lumMod val="60000"/>
                    <a:lumOff val="40000"/>
                  </a:schemeClr>
                </a:solidFill>
                <a:latin typeface="Oswald"/>
                <a:ea typeface="Oswald"/>
                <a:cs typeface="Oswald"/>
                <a:sym typeface="Oswald"/>
              </a:endParaRPr>
            </a:p>
          </p:txBody>
        </p:sp>
      </p:grpSp>
      <p:sp>
        <p:nvSpPr>
          <p:cNvPr id="61" name="Google Shape;61;p13"/>
          <p:cNvSpPr txBox="1"/>
          <p:nvPr/>
        </p:nvSpPr>
        <p:spPr>
          <a:xfrm>
            <a:off x="3361564" y="1071033"/>
            <a:ext cx="5669894" cy="2792755"/>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6697"/>
                </a:solidFill>
                <a:latin typeface="Oswald"/>
                <a:ea typeface="Oswald"/>
                <a:cs typeface="Oswald"/>
                <a:sym typeface="Oswald"/>
              </a:rPr>
              <a:t>Plans for the Next Year / Anticipated Outcomes</a:t>
            </a:r>
          </a:p>
          <a:p>
            <a:pPr marL="0" lvl="0" indent="0" algn="l" rtl="0">
              <a:spcBef>
                <a:spcPts val="0"/>
              </a:spcBef>
              <a:spcAft>
                <a:spcPts val="0"/>
              </a:spcAft>
              <a:buNone/>
            </a:pPr>
            <a:endParaRPr lang="en-US" sz="1200" dirty="0">
              <a:solidFill>
                <a:schemeClr val="tx1"/>
              </a:solidFill>
              <a:latin typeface="Garamond" panose="02020404030301010803" pitchFamily="18" charset="0"/>
            </a:endParaRPr>
          </a:p>
          <a:p>
            <a:pPr marL="0" lvl="0" indent="0" algn="l" rtl="0">
              <a:spcBef>
                <a:spcPts val="0"/>
              </a:spcBef>
              <a:spcAft>
                <a:spcPts val="0"/>
              </a:spcAft>
              <a:buNone/>
            </a:pPr>
            <a:r>
              <a:rPr lang="en-US" sz="1200" dirty="0">
                <a:solidFill>
                  <a:schemeClr val="tx1"/>
                </a:solidFill>
                <a:latin typeface="Garamond" panose="02020404030301010803" pitchFamily="18" charset="0"/>
              </a:rPr>
              <a:t>[</a:t>
            </a:r>
            <a:r>
              <a:rPr lang="en-US" sz="1200" b="1" dirty="0">
                <a:solidFill>
                  <a:schemeClr val="tx1"/>
                </a:solidFill>
                <a:latin typeface="Garamond" panose="02020404030301010803" pitchFamily="18" charset="0"/>
              </a:rPr>
              <a:t>150 words maximum.</a:t>
            </a:r>
          </a:p>
          <a:p>
            <a:pPr marL="0" lvl="0" indent="0" algn="l" rtl="0">
              <a:spcBef>
                <a:spcPts val="0"/>
              </a:spcBef>
              <a:spcAft>
                <a:spcPts val="0"/>
              </a:spcAft>
              <a:buNone/>
            </a:pPr>
            <a:endParaRPr lang="en-US" sz="1200" dirty="0">
              <a:solidFill>
                <a:schemeClr val="tx1"/>
              </a:solidFill>
              <a:latin typeface="Garamond" panose="02020404030301010803" pitchFamily="18" charset="0"/>
            </a:endParaRPr>
          </a:p>
          <a:p>
            <a:pPr marL="0" lvl="0" indent="0" algn="l" rtl="0">
              <a:spcBef>
                <a:spcPts val="0"/>
              </a:spcBef>
              <a:spcAft>
                <a:spcPts val="0"/>
              </a:spcAft>
              <a:buNone/>
            </a:pPr>
            <a:r>
              <a:rPr lang="en-US" sz="1200" dirty="0">
                <a:solidFill>
                  <a:schemeClr val="tx1"/>
                </a:solidFill>
                <a:latin typeface="Garamond" panose="02020404030301010803" pitchFamily="18" charset="0"/>
              </a:rPr>
              <a:t>Describe the major project milestones and/or products that you plan to accomplish in the coming months. </a:t>
            </a:r>
          </a:p>
          <a:p>
            <a:pPr marL="0" lvl="0" indent="0" algn="l" rtl="0">
              <a:spcBef>
                <a:spcPts val="0"/>
              </a:spcBef>
              <a:spcAft>
                <a:spcPts val="0"/>
              </a:spcAft>
              <a:buNone/>
            </a:pPr>
            <a:endParaRPr lang="en-US" sz="1200" dirty="0">
              <a:solidFill>
                <a:schemeClr val="tx1"/>
              </a:solidFill>
              <a:latin typeface="Garamond" panose="02020404030301010803" pitchFamily="18" charset="0"/>
            </a:endParaRPr>
          </a:p>
          <a:p>
            <a:pPr marL="0" lvl="0" indent="0" algn="l" rtl="0">
              <a:spcBef>
                <a:spcPts val="0"/>
              </a:spcBef>
              <a:spcAft>
                <a:spcPts val="0"/>
              </a:spcAft>
              <a:buNone/>
            </a:pPr>
            <a:r>
              <a:rPr lang="en-US" sz="1200" dirty="0">
                <a:solidFill>
                  <a:schemeClr val="tx1"/>
                </a:solidFill>
                <a:latin typeface="Garamond" panose="02020404030301010803" pitchFamily="18" charset="0"/>
              </a:rPr>
              <a:t>Provide an overview of the research activities you will undertake to accomplish these milestones or products.]</a:t>
            </a:r>
          </a:p>
        </p:txBody>
      </p:sp>
      <p:cxnSp>
        <p:nvCxnSpPr>
          <p:cNvPr id="2" name="Google Shape;54;p13">
            <a:extLst>
              <a:ext uri="{FF2B5EF4-FFF2-40B4-BE49-F238E27FC236}">
                <a16:creationId xmlns:a16="http://schemas.microsoft.com/office/drawing/2014/main" id="{C20C7CBC-D6BC-313A-FD06-B8D32E2A4470}"/>
              </a:ext>
            </a:extLst>
          </p:cNvPr>
          <p:cNvCxnSpPr>
            <a:cxnSpLocks/>
          </p:cNvCxnSpPr>
          <p:nvPr/>
        </p:nvCxnSpPr>
        <p:spPr>
          <a:xfrm>
            <a:off x="0" y="945527"/>
            <a:ext cx="9065251" cy="0"/>
          </a:xfrm>
          <a:prstGeom prst="straightConnector1">
            <a:avLst/>
          </a:prstGeom>
          <a:noFill/>
          <a:ln w="9525" cap="flat" cmpd="sng">
            <a:solidFill>
              <a:srgbClr val="006697"/>
            </a:solidFill>
            <a:prstDash val="solid"/>
            <a:miter lim="800000"/>
            <a:headEnd type="none" w="sm" len="sm"/>
            <a:tailEnd type="none" w="sm" len="sm"/>
          </a:ln>
        </p:spPr>
      </p:cxnSp>
      <p:sp>
        <p:nvSpPr>
          <p:cNvPr id="11" name="flSlide1Footer" descr="  ">
            <a:extLst>
              <a:ext uri="{FF2B5EF4-FFF2-40B4-BE49-F238E27FC236}">
                <a16:creationId xmlns:a16="http://schemas.microsoft.com/office/drawing/2014/main" id="{7212557C-0902-CF38-2A27-84C44EBD4EE3}"/>
              </a:ext>
            </a:extLst>
          </p:cNvPr>
          <p:cNvSpPr txBox="1"/>
          <p:nvPr/>
        </p:nvSpPr>
        <p:spPr>
          <a:xfrm>
            <a:off x="0" y="4823460"/>
            <a:ext cx="242374" cy="223138"/>
          </a:xfrm>
          <a:prstGeom prst="rect">
            <a:avLst/>
          </a:prstGeom>
          <a:noFill/>
        </p:spPr>
        <p:txBody>
          <a:bodyPr vert="horz" wrap="none" rtlCol="0">
            <a:spAutoFit/>
          </a:bodyPr>
          <a:lstStyle/>
          <a:p>
            <a:r>
              <a:rPr lang="en-US" sz="850" dirty="0">
                <a:latin typeface="Microsoft Sans Serif" panose="020B0604020202020204" pitchFamily="34" charset="0"/>
              </a:rPr>
              <a:t>  </a:t>
            </a:r>
          </a:p>
        </p:txBody>
      </p:sp>
      <p:pic>
        <p:nvPicPr>
          <p:cNvPr id="4" name="Picture 3" descr="A logo of a globe with a gold cogwheel&#10;&#10;Description automatically generated">
            <a:extLst>
              <a:ext uri="{FF2B5EF4-FFF2-40B4-BE49-F238E27FC236}">
                <a16:creationId xmlns:a16="http://schemas.microsoft.com/office/drawing/2014/main" id="{80FFA90C-FDF4-A217-DF9F-FB3AF91C0344}"/>
              </a:ext>
            </a:extLst>
          </p:cNvPr>
          <p:cNvPicPr>
            <a:picLocks noChangeAspect="1"/>
          </p:cNvPicPr>
          <p:nvPr/>
        </p:nvPicPr>
        <p:blipFill>
          <a:blip r:embed="rId3"/>
          <a:stretch>
            <a:fillRect/>
          </a:stretch>
        </p:blipFill>
        <p:spPr>
          <a:xfrm>
            <a:off x="8737392" y="4736892"/>
            <a:ext cx="406608" cy="406608"/>
          </a:xfrm>
          <a:prstGeom prst="rect">
            <a:avLst/>
          </a:prstGeom>
        </p:spPr>
      </p:pic>
      <p:sp>
        <p:nvSpPr>
          <p:cNvPr id="7" name="Google Shape;57;p13">
            <a:extLst>
              <a:ext uri="{FF2B5EF4-FFF2-40B4-BE49-F238E27FC236}">
                <a16:creationId xmlns:a16="http://schemas.microsoft.com/office/drawing/2014/main" id="{D0812EA0-534B-C372-236C-242E6D131329}"/>
              </a:ext>
            </a:extLst>
          </p:cNvPr>
          <p:cNvSpPr txBox="1"/>
          <p:nvPr/>
        </p:nvSpPr>
        <p:spPr>
          <a:xfrm>
            <a:off x="6022" y="17930"/>
            <a:ext cx="9059229" cy="83096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3000" b="1" dirty="0">
                <a:solidFill>
                  <a:srgbClr val="006697"/>
                </a:solidFill>
                <a:latin typeface="Oswald"/>
                <a:ea typeface="Oswald"/>
                <a:cs typeface="Oswald"/>
                <a:sym typeface="Oswald"/>
              </a:rPr>
              <a:t>Future Goals</a:t>
            </a:r>
          </a:p>
          <a:p>
            <a:pPr marL="0" lvl="0" indent="0" rtl="0">
              <a:spcBef>
                <a:spcPts val="0"/>
              </a:spcBef>
              <a:spcAft>
                <a:spcPts val="0"/>
              </a:spcAft>
              <a:buNone/>
            </a:pPr>
            <a:r>
              <a:rPr lang="en" sz="1200" dirty="0">
                <a:solidFill>
                  <a:schemeClr val="bg2">
                    <a:lumMod val="60000"/>
                    <a:lumOff val="40000"/>
                  </a:schemeClr>
                </a:solidFill>
                <a:latin typeface="Oswald"/>
                <a:ea typeface="Oswald"/>
                <a:cs typeface="Oswald"/>
                <a:sym typeface="Oswald"/>
              </a:rPr>
              <a:t>Project Title</a:t>
            </a:r>
          </a:p>
        </p:txBody>
      </p:sp>
    </p:spTree>
    <p:extLst>
      <p:ext uri="{BB962C8B-B14F-4D97-AF65-F5344CB8AC3E}">
        <p14:creationId xmlns:p14="http://schemas.microsoft.com/office/powerpoint/2010/main" val="21073459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2d72582-592c-4e54-b448-bb0de5e5c4a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861E1875FABF4596969CF725419F8C" ma:contentTypeVersion="14" ma:contentTypeDescription="Create a new document." ma:contentTypeScope="" ma:versionID="983d1c2b468b008216290b9434c1bbbb">
  <xsd:schema xmlns:xsd="http://www.w3.org/2001/XMLSchema" xmlns:xs="http://www.w3.org/2001/XMLSchema" xmlns:p="http://schemas.microsoft.com/office/2006/metadata/properties" xmlns:ns3="f2d72582-592c-4e54-b448-bb0de5e5c4a0" xmlns:ns4="4871a6e1-68a9-484a-a672-fd421cc06f1f" targetNamespace="http://schemas.microsoft.com/office/2006/metadata/properties" ma:root="true" ma:fieldsID="2c8703440940da025069829f49460c23" ns3:_="" ns4:_="">
    <xsd:import namespace="f2d72582-592c-4e54-b448-bb0de5e5c4a0"/>
    <xsd:import namespace="4871a6e1-68a9-484a-a672-fd421cc06f1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_activity" minOccurs="0"/>
                <xsd:element ref="ns3:MediaServiceOCR" minOccurs="0"/>
                <xsd:element ref="ns3:MediaServiceLocation"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d72582-592c-4e54-b448-bb0de5e5c4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71a6e1-68a9-484a-a672-fd421cc06f1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ECABC1-ECFF-4DFA-BF69-7122F46E965D}">
  <ds:schemaRefs>
    <ds:schemaRef ds:uri="http://schemas.microsoft.com/office/2006/documentManagement/types"/>
    <ds:schemaRef ds:uri="http://schemas.microsoft.com/office/2006/metadata/properties"/>
    <ds:schemaRef ds:uri="f2d72582-592c-4e54-b448-bb0de5e5c4a0"/>
    <ds:schemaRef ds:uri="http://purl.org/dc/terms/"/>
    <ds:schemaRef ds:uri="4871a6e1-68a9-484a-a672-fd421cc06f1f"/>
    <ds:schemaRef ds:uri="http://purl.org/dc/dcmitype/"/>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6287A8B4-55BE-4F75-A39A-3F16904D67FB}">
  <ds:schemaRefs>
    <ds:schemaRef ds:uri="http://schemas.microsoft.com/sharepoint/v3/contenttype/forms"/>
  </ds:schemaRefs>
</ds:datastoreItem>
</file>

<file path=customXml/itemProps3.xml><?xml version="1.0" encoding="utf-8"?>
<ds:datastoreItem xmlns:ds="http://schemas.openxmlformats.org/officeDocument/2006/customXml" ds:itemID="{825DB344-762B-4166-A9D7-23A534D89C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d72582-592c-4e54-b448-bb0de5e5c4a0"/>
    <ds:schemaRef ds:uri="4871a6e1-68a9-484a-a672-fd421cc06f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491</TotalTime>
  <Words>605</Words>
  <Application>Microsoft Office PowerPoint</Application>
  <PresentationFormat>On-screen Show (16:9)</PresentationFormat>
  <Paragraphs>84</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Garamond</vt:lpstr>
      <vt:lpstr>Source Sans Pro</vt:lpstr>
      <vt:lpstr>Oswald</vt:lpstr>
      <vt:lpstr>Microsoft Sans Serif</vt:lpstr>
      <vt:lpstr>Simple Light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Sharma, Vishal</dc:creator>
  <cp:lastModifiedBy>Sharma, Vishal</cp:lastModifiedBy>
  <cp:revision>7</cp:revision>
  <dcterms:modified xsi:type="dcterms:W3CDTF">2023-12-22T15:39:20Z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a4a2a23a-26e3-45d7-b2c9-36161f9a1af5</vt:lpwstr>
  </property>
  <property fmtid="{D5CDD505-2E9C-101B-9397-08002B2CF9AE}" pid="3" name="ContainsCUI">
    <vt:lpwstr>No</vt:lpwstr>
  </property>
  <property fmtid="{D5CDD505-2E9C-101B-9397-08002B2CF9AE}" pid="4" name="ContentTypeId">
    <vt:lpwstr>0x010100D1861E1875FABF4596969CF725419F8C</vt:lpwstr>
  </property>
</Properties>
</file>