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1" r:id="rId4"/>
  </p:sldMasterIdLst>
  <p:notesMasterIdLst>
    <p:notesMasterId r:id="rId11"/>
  </p:notesMasterIdLst>
  <p:sldIdLst>
    <p:sldId id="257" r:id="rId5"/>
    <p:sldId id="281" r:id="rId6"/>
    <p:sldId id="282" r:id="rId7"/>
    <p:sldId id="279" r:id="rId8"/>
    <p:sldId id="280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1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13" autoAdjust="0"/>
    <p:restoredTop sz="91020" autoAdjust="0"/>
  </p:normalViewPr>
  <p:slideViewPr>
    <p:cSldViewPr snapToGrid="0" snapToObjects="1">
      <p:cViewPr varScale="1">
        <p:scale>
          <a:sx n="112" d="100"/>
          <a:sy n="112" d="100"/>
        </p:scale>
        <p:origin x="856" y="176"/>
      </p:cViewPr>
      <p:guideLst>
        <p:guide orient="horz" pos="81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rma, Vishal" userId="e4c90282-2cc3-469e-9845-61ddef539b43" providerId="ADAL" clId="{43351C30-6106-47F2-87C4-4270E8BF078B}"/>
    <pc:docChg chg="delSld modSld">
      <pc:chgData name="Sharma, Vishal" userId="e4c90282-2cc3-469e-9845-61ddef539b43" providerId="ADAL" clId="{43351C30-6106-47F2-87C4-4270E8BF078B}" dt="2022-07-05T15:21:18.496" v="61" actId="20577"/>
      <pc:docMkLst>
        <pc:docMk/>
      </pc:docMkLst>
      <pc:sldChg chg="modSp mod">
        <pc:chgData name="Sharma, Vishal" userId="e4c90282-2cc3-469e-9845-61ddef539b43" providerId="ADAL" clId="{43351C30-6106-47F2-87C4-4270E8BF078B}" dt="2022-07-05T15:21:18.496" v="61" actId="20577"/>
        <pc:sldMkLst>
          <pc:docMk/>
          <pc:sldMk cId="1828376500" sldId="257"/>
        </pc:sldMkLst>
        <pc:spChg chg="mod">
          <ac:chgData name="Sharma, Vishal" userId="e4c90282-2cc3-469e-9845-61ddef539b43" providerId="ADAL" clId="{43351C30-6106-47F2-87C4-4270E8BF078B}" dt="2022-07-05T15:21:18.496" v="61" actId="20577"/>
          <ac:spMkLst>
            <pc:docMk/>
            <pc:sldMk cId="1828376500" sldId="257"/>
            <ac:spMk id="13" creationId="{00000000-0000-0000-0000-000000000000}"/>
          </ac:spMkLst>
        </pc:spChg>
      </pc:sldChg>
      <pc:sldChg chg="modSp mod">
        <pc:chgData name="Sharma, Vishal" userId="e4c90282-2cc3-469e-9845-61ddef539b43" providerId="ADAL" clId="{43351C30-6106-47F2-87C4-4270E8BF078B}" dt="2022-06-15T14:43:18.498" v="16" actId="20577"/>
        <pc:sldMkLst>
          <pc:docMk/>
          <pc:sldMk cId="2096842574" sldId="268"/>
        </pc:sldMkLst>
        <pc:spChg chg="mod">
          <ac:chgData name="Sharma, Vishal" userId="e4c90282-2cc3-469e-9845-61ddef539b43" providerId="ADAL" clId="{43351C30-6106-47F2-87C4-4270E8BF078B}" dt="2022-06-15T14:43:18.498" v="16" actId="20577"/>
          <ac:spMkLst>
            <pc:docMk/>
            <pc:sldMk cId="2096842574" sldId="268"/>
            <ac:spMk id="5" creationId="{D3AEB445-AFB4-49FB-A3A4-7EF20D2ABAE6}"/>
          </ac:spMkLst>
        </pc:spChg>
      </pc:sldChg>
      <pc:sldChg chg="del">
        <pc:chgData name="Sharma, Vishal" userId="e4c90282-2cc3-469e-9845-61ddef539b43" providerId="ADAL" clId="{43351C30-6106-47F2-87C4-4270E8BF078B}" dt="2022-06-15T14:43:32.147" v="17" actId="2696"/>
        <pc:sldMkLst>
          <pc:docMk/>
          <pc:sldMk cId="3676638131" sldId="277"/>
        </pc:sldMkLst>
      </pc:sldChg>
      <pc:sldChg chg="modSp mod">
        <pc:chgData name="Sharma, Vishal" userId="e4c90282-2cc3-469e-9845-61ddef539b43" providerId="ADAL" clId="{43351C30-6106-47F2-87C4-4270E8BF078B}" dt="2022-06-15T14:43:07.801" v="9" actId="20577"/>
        <pc:sldMkLst>
          <pc:docMk/>
          <pc:sldMk cId="2156109715" sldId="281"/>
        </pc:sldMkLst>
        <pc:spChg chg="mod">
          <ac:chgData name="Sharma, Vishal" userId="e4c90282-2cc3-469e-9845-61ddef539b43" providerId="ADAL" clId="{43351C30-6106-47F2-87C4-4270E8BF078B}" dt="2022-06-15T14:43:07.801" v="9" actId="20577"/>
          <ac:spMkLst>
            <pc:docMk/>
            <pc:sldMk cId="2156109715" sldId="281"/>
            <ac:spMk id="2" creationId="{9E8915AA-8720-4473-AA90-CE3234CAAA00}"/>
          </ac:spMkLst>
        </pc:spChg>
      </pc:sldChg>
      <pc:sldChg chg="modSp mod">
        <pc:chgData name="Sharma, Vishal" userId="e4c90282-2cc3-469e-9845-61ddef539b43" providerId="ADAL" clId="{43351C30-6106-47F2-87C4-4270E8BF078B}" dt="2022-06-15T14:43:03.882" v="8" actId="20577"/>
        <pc:sldMkLst>
          <pc:docMk/>
          <pc:sldMk cId="703854835" sldId="282"/>
        </pc:sldMkLst>
        <pc:spChg chg="mod">
          <ac:chgData name="Sharma, Vishal" userId="e4c90282-2cc3-469e-9845-61ddef539b43" providerId="ADAL" clId="{43351C30-6106-47F2-87C4-4270E8BF078B}" dt="2022-06-15T14:43:03.882" v="8" actId="20577"/>
          <ac:spMkLst>
            <pc:docMk/>
            <pc:sldMk cId="703854835" sldId="282"/>
            <ac:spMk id="2" creationId="{9E8915AA-8720-4473-AA90-CE3234CAAA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CB06A-0753-8142-AC4A-D731667376EB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3F6D4-C46E-5B48-9C82-B3110DDD8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51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65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77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16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58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89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just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93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26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0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0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25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5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2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9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5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39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20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421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31AEE49-FF5E-AA4A-8731-F6F850307C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6000"/>
                    </a14:imgEffect>
                  </a14:imgLayer>
                </a14:imgProps>
              </a:ext>
            </a:extLst>
          </a:blip>
          <a:srcRect b="4922"/>
          <a:stretch/>
        </p:blipFill>
        <p:spPr>
          <a:xfrm>
            <a:off x="0" y="171096"/>
            <a:ext cx="12192000" cy="163287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0" y="0"/>
            <a:ext cx="12192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NSF-JST IRG PROJECTS LIGHTNING TALK TEMPLATE FOR 2024 S&amp;CC PI MEETING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35C280-BF33-F646-B19A-2FCF7D307EB4}"/>
              </a:ext>
            </a:extLst>
          </p:cNvPr>
          <p:cNvSpPr/>
          <p:nvPr/>
        </p:nvSpPr>
        <p:spPr>
          <a:xfrm>
            <a:off x="0" y="171096"/>
            <a:ext cx="12192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PROPOSAL TITLE</a:t>
            </a:r>
          </a:p>
          <a:p>
            <a:pPr algn="ctr"/>
            <a:r>
              <a:rPr lang="en-US" sz="1600" b="1" dirty="0">
                <a:latin typeface="Arial" charset="0"/>
                <a:ea typeface="Arial" charset="0"/>
                <a:cs typeface="Arial" charset="0"/>
              </a:rPr>
              <a:t>NSF </a:t>
            </a:r>
            <a:r>
              <a:rPr lang="en-US" sz="1600" b="1" dirty="0" err="1">
                <a:latin typeface="Arial" charset="0"/>
                <a:ea typeface="Arial" charset="0"/>
                <a:cs typeface="Arial" charset="0"/>
              </a:rPr>
              <a:t>Project_ID</a:t>
            </a:r>
            <a:endParaRPr lang="en-US" sz="1600" b="1" dirty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1600" b="1" dirty="0">
                <a:latin typeface="Arial" charset="0"/>
                <a:ea typeface="Arial" charset="0"/>
                <a:cs typeface="Arial" charset="0"/>
              </a:rPr>
              <a:t>Lead PI, Institution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07775" y="1862021"/>
            <a:ext cx="6066024" cy="2531686"/>
            <a:chOff x="142203" y="4015240"/>
            <a:chExt cx="6066024" cy="2266384"/>
          </a:xfrm>
        </p:grpSpPr>
        <p:cxnSp>
          <p:nvCxnSpPr>
            <p:cNvPr id="20" name="Straight Connector 19"/>
            <p:cNvCxnSpPr/>
            <p:nvPr/>
          </p:nvCxnSpPr>
          <p:spPr>
            <a:xfrm flipH="1" flipV="1">
              <a:off x="202911" y="4361235"/>
              <a:ext cx="5689599" cy="9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/>
            <p:cNvGrpSpPr/>
            <p:nvPr/>
          </p:nvGrpSpPr>
          <p:grpSpPr>
            <a:xfrm>
              <a:off x="142203" y="4015240"/>
              <a:ext cx="6066024" cy="2266384"/>
              <a:chOff x="244092" y="3124201"/>
              <a:chExt cx="6066024" cy="2266384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609600" y="4267200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26009" y="3506063"/>
                <a:ext cx="5984107" cy="523495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endParaRPr lang="en-US" sz="1600" i="1" dirty="0">
                  <a:latin typeface="Garamond" charset="0"/>
                  <a:ea typeface="Garamond" charset="0"/>
                  <a:cs typeface="Garamond" charset="0"/>
                </a:endParaRPr>
              </a:p>
              <a:p>
                <a:pPr marL="91440" indent="-182880">
                  <a:buSzPct val="25000"/>
                  <a:buFont typeface="Arial" charset="0"/>
                  <a:buChar char="•"/>
                </a:pPr>
                <a:endParaRPr lang="en-US" sz="1600" i="1" dirty="0">
                  <a:latin typeface="Garamond" charset="0"/>
                  <a:ea typeface="Garamond" charset="0"/>
                  <a:cs typeface="Garamond" charset="0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04799" y="3124201"/>
                <a:ext cx="5689600" cy="2266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44092" y="3150470"/>
                <a:ext cx="5823892" cy="3306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FF0000"/>
                    </a:solidFill>
                    <a:latin typeface="Arial" charset="0"/>
                    <a:ea typeface="Arial" charset="0"/>
                    <a:cs typeface="Arial" charset="0"/>
                  </a:rPr>
                  <a:t>Principal Research Investigators (Name, Institution)</a:t>
                </a: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6186683" y="1848973"/>
            <a:ext cx="6005317" cy="2565523"/>
            <a:chOff x="202910" y="4015240"/>
            <a:chExt cx="6005317" cy="2266384"/>
          </a:xfrm>
        </p:grpSpPr>
        <p:cxnSp>
          <p:nvCxnSpPr>
            <p:cNvPr id="27" name="Straight Connector 26"/>
            <p:cNvCxnSpPr/>
            <p:nvPr/>
          </p:nvCxnSpPr>
          <p:spPr>
            <a:xfrm flipH="1" flipV="1">
              <a:off x="202911" y="4361235"/>
              <a:ext cx="5689599" cy="9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Group 27"/>
            <p:cNvGrpSpPr/>
            <p:nvPr/>
          </p:nvGrpSpPr>
          <p:grpSpPr>
            <a:xfrm>
              <a:off x="202910" y="4015240"/>
              <a:ext cx="6005317" cy="2266384"/>
              <a:chOff x="304799" y="3124201"/>
              <a:chExt cx="6005317" cy="2266384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609600" y="4267200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26009" y="3506063"/>
                <a:ext cx="5984107" cy="299079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tx1"/>
                  </a:buClr>
                  <a:buSzPct val="100000"/>
                  <a:buFont typeface="Arial" charset="0"/>
                  <a:buChar char="•"/>
                </a:pPr>
                <a:endParaRPr lang="en-US" sz="16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04799" y="3124201"/>
                <a:ext cx="5689600" cy="2266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82691" y="3141155"/>
                <a:ext cx="5517399" cy="326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FF0000"/>
                    </a:solidFill>
                    <a:latin typeface="Arial" charset="0"/>
                    <a:ea typeface="Arial" charset="0"/>
                    <a:cs typeface="Arial" charset="0"/>
                  </a:rPr>
                  <a:t>Community Partners (Name, Institution)</a:t>
                </a:r>
              </a:p>
            </p:txBody>
          </p:sp>
        </p:grp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F9C356F-8892-4489-B06B-7770F01EFAC1}"/>
              </a:ext>
            </a:extLst>
          </p:cNvPr>
          <p:cNvSpPr txBox="1"/>
          <p:nvPr/>
        </p:nvSpPr>
        <p:spPr>
          <a:xfrm>
            <a:off x="2196098" y="5091656"/>
            <a:ext cx="7799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This slide serves as a brief Introduction to investigators and community partners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BD81167-EBC6-4159-8BED-E251480A949A}"/>
              </a:ext>
            </a:extLst>
          </p:cNvPr>
          <p:cNvSpPr txBox="1"/>
          <p:nvPr/>
        </p:nvSpPr>
        <p:spPr>
          <a:xfrm>
            <a:off x="9819556" y="6488668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15(s)</a:t>
            </a:r>
          </a:p>
        </p:txBody>
      </p:sp>
    </p:spTree>
    <p:extLst>
      <p:ext uri="{BB962C8B-B14F-4D97-AF65-F5344CB8AC3E}">
        <p14:creationId xmlns:p14="http://schemas.microsoft.com/office/powerpoint/2010/main" val="182837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 advTm="30000"/>
    </mc:Choice>
    <mc:Fallback xmlns="">
      <p:transition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783252A-6565-42F0-9468-E3FC7B0F01FF}"/>
              </a:ext>
            </a:extLst>
          </p:cNvPr>
          <p:cNvSpPr/>
          <p:nvPr/>
        </p:nvSpPr>
        <p:spPr>
          <a:xfrm>
            <a:off x="6546783" y="971344"/>
            <a:ext cx="5318952" cy="50977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83EFAD4-DB85-41DF-A091-CDAFE7C790C4}"/>
              </a:ext>
            </a:extLst>
          </p:cNvPr>
          <p:cNvSpPr/>
          <p:nvPr/>
        </p:nvSpPr>
        <p:spPr>
          <a:xfrm>
            <a:off x="373510" y="971344"/>
            <a:ext cx="5318952" cy="50977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8915AA-8720-4473-AA90-CE3234CAAA00}"/>
              </a:ext>
            </a:extLst>
          </p:cNvPr>
          <p:cNvSpPr txBox="1"/>
          <p:nvPr/>
        </p:nvSpPr>
        <p:spPr>
          <a:xfrm>
            <a:off x="89951" y="6379197"/>
            <a:ext cx="2425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30(s)</a:t>
            </a:r>
          </a:p>
        </p:txBody>
      </p:sp>
      <p:sp>
        <p:nvSpPr>
          <p:cNvPr id="21" name="Title 8">
            <a:extLst>
              <a:ext uri="{FF2B5EF4-FFF2-40B4-BE49-F238E27FC236}">
                <a16:creationId xmlns:a16="http://schemas.microsoft.com/office/drawing/2014/main" id="{9A3A1FDF-60BD-4000-B265-992AE065420C}"/>
              </a:ext>
            </a:extLst>
          </p:cNvPr>
          <p:cNvSpPr txBox="1">
            <a:spLocks/>
          </p:cNvSpPr>
          <p:nvPr/>
        </p:nvSpPr>
        <p:spPr>
          <a:xfrm>
            <a:off x="1285875" y="102457"/>
            <a:ext cx="9813049" cy="520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Project Overview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BE36CE-617C-46B6-ADE9-FDD759A59B25}"/>
              </a:ext>
            </a:extLst>
          </p:cNvPr>
          <p:cNvSpPr txBox="1"/>
          <p:nvPr/>
        </p:nvSpPr>
        <p:spPr>
          <a:xfrm>
            <a:off x="2021894" y="1451876"/>
            <a:ext cx="1790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Visual Schematic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E1961F-4B75-4236-89EF-84062F14BF67}"/>
              </a:ext>
            </a:extLst>
          </p:cNvPr>
          <p:cNvSpPr txBox="1"/>
          <p:nvPr/>
        </p:nvSpPr>
        <p:spPr>
          <a:xfrm>
            <a:off x="8455700" y="1452841"/>
            <a:ext cx="1501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Project Vision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56ABE2-E68F-4991-8F04-A80B99C2EF25}"/>
              </a:ext>
            </a:extLst>
          </p:cNvPr>
          <p:cNvSpPr/>
          <p:nvPr/>
        </p:nvSpPr>
        <p:spPr>
          <a:xfrm>
            <a:off x="583830" y="2432654"/>
            <a:ext cx="466649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u="sng" dirty="0"/>
              <a:t>A visual representation of your project and the desired products/outcomes, as well as how your activities are helping you achieve this. In the schematic, include how the US and Japanese researchers and community stakeholders feed into the project.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109FE4-0BED-469F-A817-823A79BD10EF}"/>
              </a:ext>
            </a:extLst>
          </p:cNvPr>
          <p:cNvSpPr/>
          <p:nvPr/>
        </p:nvSpPr>
        <p:spPr>
          <a:xfrm>
            <a:off x="7227159" y="2432654"/>
            <a:ext cx="39581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u="sng" dirty="0"/>
              <a:t>Describe the proposed research and pilot approach for addressing the problem identified in this project and the expected community impact.</a:t>
            </a:r>
          </a:p>
          <a:p>
            <a:pPr lvl="1"/>
            <a:endParaRPr lang="en-US" b="1" u="sng" dirty="0"/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(1-2 bullets addressing this)</a:t>
            </a:r>
          </a:p>
          <a:p>
            <a:pPr lvl="1"/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15610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0" advTm="60000"/>
    </mc:Choice>
    <mc:Fallback xmlns="">
      <p:transition spd="slow" advTm="6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B7793C1-2495-40C5-B442-F4D55A19AEDF}"/>
              </a:ext>
            </a:extLst>
          </p:cNvPr>
          <p:cNvSpPr/>
          <p:nvPr/>
        </p:nvSpPr>
        <p:spPr>
          <a:xfrm>
            <a:off x="6561038" y="971343"/>
            <a:ext cx="5318952" cy="50977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0CF8F3-441C-4304-8071-E61D6C4B7DA4}"/>
              </a:ext>
            </a:extLst>
          </p:cNvPr>
          <p:cNvSpPr/>
          <p:nvPr/>
        </p:nvSpPr>
        <p:spPr>
          <a:xfrm>
            <a:off x="373510" y="971344"/>
            <a:ext cx="5318952" cy="50977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8915AA-8720-4473-AA90-CE3234CAAA00}"/>
              </a:ext>
            </a:extLst>
          </p:cNvPr>
          <p:cNvSpPr txBox="1"/>
          <p:nvPr/>
        </p:nvSpPr>
        <p:spPr>
          <a:xfrm>
            <a:off x="0" y="6414257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30(s)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A7F8677-8B31-E149-83D8-CCE38B59144C}"/>
              </a:ext>
            </a:extLst>
          </p:cNvPr>
          <p:cNvSpPr/>
          <p:nvPr/>
        </p:nvSpPr>
        <p:spPr>
          <a:xfrm>
            <a:off x="597531" y="2236980"/>
            <a:ext cx="487090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800" b="1" u="sng" dirty="0"/>
              <a:t>How have the needs of the target communities (e.g., end-users, beneficiaries and community stakeholders) shaped the vision and activities of the project? Be sure to include how the international collaboration is providing a unique perspective towards use-inspired research.</a:t>
            </a:r>
          </a:p>
          <a:p>
            <a:pPr lvl="1"/>
            <a:endParaRPr lang="en-US" b="1" u="sng" dirty="0"/>
          </a:p>
          <a:p>
            <a:pPr lvl="1"/>
            <a:r>
              <a:rPr lang="en-US" sz="1600" b="1" u="sng" dirty="0"/>
              <a:t>Be sure to mention the location of the target community, as well as community partners (mention this only within this section)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1231CE6-99EB-CA46-9822-06CE4C0C348C}"/>
              </a:ext>
            </a:extLst>
          </p:cNvPr>
          <p:cNvSpPr/>
          <p:nvPr/>
        </p:nvSpPr>
        <p:spPr>
          <a:xfrm>
            <a:off x="6561038" y="2967335"/>
            <a:ext cx="52374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u="sng" dirty="0"/>
              <a:t>What are the fundamental social science and technological advances you anticipate at the conclusion of the project?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213692-19C8-B249-8C14-D18C8886EFA2}"/>
              </a:ext>
            </a:extLst>
          </p:cNvPr>
          <p:cNvSpPr txBox="1"/>
          <p:nvPr/>
        </p:nvSpPr>
        <p:spPr>
          <a:xfrm>
            <a:off x="1883279" y="1730129"/>
            <a:ext cx="2299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Use-Inspired Research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60841B-A48B-E844-AFFB-977AC7210B9D}"/>
              </a:ext>
            </a:extLst>
          </p:cNvPr>
          <p:cNvSpPr txBox="1"/>
          <p:nvPr/>
        </p:nvSpPr>
        <p:spPr>
          <a:xfrm>
            <a:off x="7484091" y="1730129"/>
            <a:ext cx="369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Fundamental Research Contributions</a:t>
            </a:r>
          </a:p>
        </p:txBody>
      </p:sp>
      <p:sp>
        <p:nvSpPr>
          <p:cNvPr id="19" name="Title 8">
            <a:extLst>
              <a:ext uri="{FF2B5EF4-FFF2-40B4-BE49-F238E27FC236}">
                <a16:creationId xmlns:a16="http://schemas.microsoft.com/office/drawing/2014/main" id="{BC2DB99C-CBBF-46D2-B347-F5389608CE17}"/>
              </a:ext>
            </a:extLst>
          </p:cNvPr>
          <p:cNvSpPr txBox="1">
            <a:spLocks/>
          </p:cNvSpPr>
          <p:nvPr/>
        </p:nvSpPr>
        <p:spPr>
          <a:xfrm>
            <a:off x="1285875" y="102457"/>
            <a:ext cx="9813049" cy="520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Project Overview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55D591-EDCC-4F19-94A4-17F4C288456A}"/>
              </a:ext>
            </a:extLst>
          </p:cNvPr>
          <p:cNvSpPr txBox="1"/>
          <p:nvPr/>
        </p:nvSpPr>
        <p:spPr>
          <a:xfrm>
            <a:off x="3996795" y="6276988"/>
            <a:ext cx="377560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b="1" i="1" dirty="0">
                <a:solidFill>
                  <a:srgbClr val="FF0000"/>
                </a:solidFill>
              </a:rPr>
              <a:t>(1-2 bullets addressing each box)</a:t>
            </a:r>
          </a:p>
        </p:txBody>
      </p:sp>
    </p:spTree>
    <p:extLst>
      <p:ext uri="{BB962C8B-B14F-4D97-AF65-F5344CB8AC3E}">
        <p14:creationId xmlns:p14="http://schemas.microsoft.com/office/powerpoint/2010/main" val="70385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0" advTm="60000"/>
    </mc:Choice>
    <mc:Fallback xmlns="">
      <p:transition spd="slow" advTm="6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8"/>
          <p:cNvSpPr txBox="1">
            <a:spLocks/>
          </p:cNvSpPr>
          <p:nvPr/>
        </p:nvSpPr>
        <p:spPr>
          <a:xfrm>
            <a:off x="1285875" y="102457"/>
            <a:ext cx="9813049" cy="520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Project Update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CFB2C2-54A0-482A-ABE1-1570D5BAAB89}"/>
              </a:ext>
            </a:extLst>
          </p:cNvPr>
          <p:cNvSpPr txBox="1"/>
          <p:nvPr/>
        </p:nvSpPr>
        <p:spPr>
          <a:xfrm>
            <a:off x="2126233" y="1792428"/>
            <a:ext cx="81323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latin typeface="+mj-lt"/>
              </a:rPr>
              <a:t>Describe progress to-date of the project outcomes (addressing research questions, development of a new technology etc.). If relevant, you may have your community partner participate in this portion of the lightning talk.</a:t>
            </a:r>
          </a:p>
          <a:p>
            <a:pPr algn="just"/>
            <a:endParaRPr lang="en-US" b="1" dirty="0">
              <a:latin typeface="+mj-lt"/>
            </a:endParaRPr>
          </a:p>
          <a:p>
            <a:pPr algn="just"/>
            <a:r>
              <a:rPr lang="en-US" b="1" dirty="0">
                <a:latin typeface="+mj-lt"/>
              </a:rPr>
              <a:t>NOTE: Emphasize research activities that will be carried out over the course of this project and how they relate to plans for future products.</a:t>
            </a:r>
          </a:p>
          <a:p>
            <a:pPr algn="just"/>
            <a:endParaRPr lang="en-US" b="1" dirty="0">
              <a:latin typeface="+mj-lt"/>
              <a:ea typeface="Arial" charset="0"/>
              <a:cs typeface="Arial" charset="0"/>
            </a:endParaRPr>
          </a:p>
          <a:p>
            <a:pPr algn="just"/>
            <a:r>
              <a:rPr lang="en-US" b="1" dirty="0">
                <a:latin typeface="+mj-lt"/>
                <a:ea typeface="Arial" charset="0"/>
                <a:cs typeface="Arial" charset="0"/>
              </a:rPr>
              <a:t>Inclusion of </a:t>
            </a:r>
            <a:r>
              <a:rPr lang="en-US" b="1" u="sng" dirty="0">
                <a:latin typeface="+mj-lt"/>
                <a:ea typeface="Arial" charset="0"/>
                <a:cs typeface="Arial" charset="0"/>
              </a:rPr>
              <a:t>data visualization, photos, or video demonstrations</a:t>
            </a:r>
            <a:r>
              <a:rPr lang="en-US" b="1" dirty="0">
                <a:latin typeface="+mj-lt"/>
                <a:ea typeface="Arial" charset="0"/>
                <a:cs typeface="Arial" charset="0"/>
              </a:rPr>
              <a:t> that concretely exhibit steps towards achieving project outcomes is strongly encouraged for this portion of the lightning talk.</a:t>
            </a:r>
            <a:endParaRPr lang="en-US" b="1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65DA65-352E-48B3-8DBF-2A327D13A92B}"/>
              </a:ext>
            </a:extLst>
          </p:cNvPr>
          <p:cNvSpPr txBox="1"/>
          <p:nvPr/>
        </p:nvSpPr>
        <p:spPr>
          <a:xfrm>
            <a:off x="99653" y="6386211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90(s)</a:t>
            </a:r>
          </a:p>
        </p:txBody>
      </p:sp>
    </p:spTree>
    <p:extLst>
      <p:ext uri="{BB962C8B-B14F-4D97-AF65-F5344CB8AC3E}">
        <p14:creationId xmlns:p14="http://schemas.microsoft.com/office/powerpoint/2010/main" val="221531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60000"/>
    </mc:Choice>
    <mc:Fallback xmlns="">
      <p:transition advTm="6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8"/>
          <p:cNvSpPr txBox="1">
            <a:spLocks/>
          </p:cNvSpPr>
          <p:nvPr/>
        </p:nvSpPr>
        <p:spPr>
          <a:xfrm>
            <a:off x="1285875" y="201699"/>
            <a:ext cx="9813049" cy="520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Project Evolution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C8A4C9-6516-4F59-901C-D24392009710}"/>
              </a:ext>
            </a:extLst>
          </p:cNvPr>
          <p:cNvSpPr txBox="1"/>
          <p:nvPr/>
        </p:nvSpPr>
        <p:spPr>
          <a:xfrm>
            <a:off x="374388" y="1435765"/>
            <a:ext cx="11817612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have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project activities to-date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shaped or evolved the long-term vision of the project? Specifically, we want to understand how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engagement with your international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team (e.g., researchers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community partners) and feedback from the target community is informing your research and pilot activities. Give one or two specific examples.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3D375D-C759-43A7-B811-4079584A124E}"/>
              </a:ext>
            </a:extLst>
          </p:cNvPr>
          <p:cNvSpPr txBox="1"/>
          <p:nvPr/>
        </p:nvSpPr>
        <p:spPr>
          <a:xfrm>
            <a:off x="0" y="6452968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45(s)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3DBFBF-1707-E649-BC58-D04ADF4D0AB4}"/>
              </a:ext>
            </a:extLst>
          </p:cNvPr>
          <p:cNvSpPr txBox="1"/>
          <p:nvPr/>
        </p:nvSpPr>
        <p:spPr>
          <a:xfrm>
            <a:off x="566551" y="2980436"/>
            <a:ext cx="110588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Examples: </a:t>
            </a:r>
          </a:p>
          <a:p>
            <a:r>
              <a:rPr lang="en-US" i="1" dirty="0"/>
              <a:t>“We learned that the residents were not comfortable with a warning system in which government officials would offer evacuation based on potentially inaccurate risk predictions. Thus, we moved from a formal alert system to an integrated data dashboard that embedded locally-collected data and enabled the residents to make their own evacuation decisions.”</a:t>
            </a:r>
          </a:p>
          <a:p>
            <a:endParaRPr lang="en-US" i="1" dirty="0"/>
          </a:p>
          <a:p>
            <a:r>
              <a:rPr lang="en-US" i="1" dirty="0"/>
              <a:t>“We learned that emergency managers may have challenges trusting and using crowdsourced data to make correct decisions and allocate resources properly to the affected population who need them most. As a result, we have reevaluated our earlier crowdsourced-based design to ensure that the information propagating through our system is trustworthy to all who use it.”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4577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60000"/>
    </mc:Choice>
    <mc:Fallback xmlns="">
      <p:transition advTm="6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8"/>
          <p:cNvSpPr>
            <a:spLocks noGrp="1"/>
          </p:cNvSpPr>
          <p:nvPr>
            <p:ph type="title" idx="4294967295"/>
          </p:nvPr>
        </p:nvSpPr>
        <p:spPr>
          <a:xfrm>
            <a:off x="619125" y="166688"/>
            <a:ext cx="11572875" cy="64928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Anticipated outcomes &amp; success measures for next year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88C713-2628-F145-AB47-A08327E0737E}"/>
              </a:ext>
            </a:extLst>
          </p:cNvPr>
          <p:cNvSpPr txBox="1"/>
          <p:nvPr/>
        </p:nvSpPr>
        <p:spPr>
          <a:xfrm>
            <a:off x="2401236" y="2414906"/>
            <a:ext cx="73895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Describe at least two project milestones and/or products that you plan to accomplish over the next year.</a:t>
            </a:r>
          </a:p>
          <a:p>
            <a:endParaRPr lang="en-US" b="1" dirty="0"/>
          </a:p>
          <a:p>
            <a:r>
              <a:rPr lang="en-US" b="1" dirty="0"/>
              <a:t>Provide an overview of the specific research activities you will undertake to accomplish these milestones or products.</a:t>
            </a:r>
            <a:endParaRPr lang="en-US" b="1" dirty="0">
              <a:cs typeface="Arial" charset="0"/>
            </a:endParaRPr>
          </a:p>
          <a:p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AEB445-AFB4-49FB-A3A4-7EF20D2ABAE6}"/>
              </a:ext>
            </a:extLst>
          </p:cNvPr>
          <p:cNvSpPr txBox="1"/>
          <p:nvPr/>
        </p:nvSpPr>
        <p:spPr>
          <a:xfrm>
            <a:off x="9819556" y="6488668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30(s)</a:t>
            </a:r>
          </a:p>
        </p:txBody>
      </p:sp>
    </p:spTree>
    <p:extLst>
      <p:ext uri="{BB962C8B-B14F-4D97-AF65-F5344CB8AC3E}">
        <p14:creationId xmlns:p14="http://schemas.microsoft.com/office/powerpoint/2010/main" val="2096842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Tm="30000"/>
    </mc:Choice>
    <mc:Fallback xmlns="">
      <p:transition advTm="3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56423F519358469B2A5B2A7355CB1F" ma:contentTypeVersion="5" ma:contentTypeDescription="Create a new document." ma:contentTypeScope="" ma:versionID="d31d63111a989018086fac1cc168dc1d">
  <xsd:schema xmlns:xsd="http://www.w3.org/2001/XMLSchema" xmlns:xs="http://www.w3.org/2001/XMLSchema" xmlns:p="http://schemas.microsoft.com/office/2006/metadata/properties" xmlns:ns2="7d8b48d2-7c6e-4bbd-962c-c73c5f726d13" targetNamespace="http://schemas.microsoft.com/office/2006/metadata/properties" ma:root="true" ma:fieldsID="ede8e6375236f08feadf1b3738a84b08" ns2:_="">
    <xsd:import namespace="7d8b48d2-7c6e-4bbd-962c-c73c5f726d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b48d2-7c6e-4bbd-962c-c73c5f726d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3DBC27-6094-45CB-B681-9DC3E25942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5B2E36-45C0-47E7-AF32-103F6EF99DBA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7d8b48d2-7c6e-4bbd-962c-c73c5f726d1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BE5C400-E4CF-410B-BF2F-81A456E834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8b48d2-7c6e-4bbd-962c-c73c5f726d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16042</TotalTime>
  <Words>595</Words>
  <Application>Microsoft Macintosh PowerPoint</Application>
  <PresentationFormat>Widescreen</PresentationFormat>
  <Paragraphs>50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Garamond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Anticipated outcomes &amp; success measures for next year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Nilsen, Wendy</dc:creator>
  <cp:keywords/>
  <dc:description/>
  <cp:lastModifiedBy>Karns, Amy L</cp:lastModifiedBy>
  <cp:revision>293</cp:revision>
  <dcterms:created xsi:type="dcterms:W3CDTF">2016-01-15T22:20:06Z</dcterms:created>
  <dcterms:modified xsi:type="dcterms:W3CDTF">2023-12-14T16:46:29Z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0x0101008F56423F519358469B2A5B2A7355CB1F</vt:lpwstr>
  </property>
  <property fmtid="{D5CDD505-2E9C-101B-9397-08002B2CF9AE}" pid="3" name="Order">
    <vt:r8>1200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