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4"/>
  </p:sldMasterIdLst>
  <p:notesMasterIdLst>
    <p:notesMasterId r:id="rId11"/>
  </p:notesMasterIdLst>
  <p:sldIdLst>
    <p:sldId id="257" r:id="rId5"/>
    <p:sldId id="281" r:id="rId6"/>
    <p:sldId id="282" r:id="rId7"/>
    <p:sldId id="279" r:id="rId8"/>
    <p:sldId id="28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3" autoAdjust="0"/>
    <p:restoredTop sz="91020" autoAdjust="0"/>
  </p:normalViewPr>
  <p:slideViewPr>
    <p:cSldViewPr snapToGrid="0" snapToObjects="1">
      <p:cViewPr varScale="1">
        <p:scale>
          <a:sx n="112" d="100"/>
          <a:sy n="112" d="100"/>
        </p:scale>
        <p:origin x="856" y="176"/>
      </p:cViewPr>
      <p:guideLst>
        <p:guide orient="horz" pos="81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ma, Vishal" userId="e4c90282-2cc3-469e-9845-61ddef539b43" providerId="ADAL" clId="{9E6E3317-DFBB-4BB4-A856-8F2B1C284790}"/>
    <pc:docChg chg="delSld modSld">
      <pc:chgData name="Sharma, Vishal" userId="e4c90282-2cc3-469e-9845-61ddef539b43" providerId="ADAL" clId="{9E6E3317-DFBB-4BB4-A856-8F2B1C284790}" dt="2022-07-05T15:13:26.947" v="7" actId="20577"/>
      <pc:docMkLst>
        <pc:docMk/>
      </pc:docMkLst>
      <pc:sldChg chg="modSp mod">
        <pc:chgData name="Sharma, Vishal" userId="e4c90282-2cc3-469e-9845-61ddef539b43" providerId="ADAL" clId="{9E6E3317-DFBB-4BB4-A856-8F2B1C284790}" dt="2022-07-05T15:13:26.947" v="7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9E6E3317-DFBB-4BB4-A856-8F2B1C284790}" dt="2022-07-05T15:13:26.947" v="7" actId="20577"/>
          <ac:spMkLst>
            <pc:docMk/>
            <pc:sldMk cId="1828376500" sldId="257"/>
            <ac:spMk id="13" creationId="{00000000-0000-0000-0000-000000000000}"/>
          </ac:spMkLst>
        </pc:spChg>
      </pc:sldChg>
      <pc:sldChg chg="modSp mod">
        <pc:chgData name="Sharma, Vishal" userId="e4c90282-2cc3-469e-9845-61ddef539b43" providerId="ADAL" clId="{9E6E3317-DFBB-4BB4-A856-8F2B1C284790}" dt="2022-06-15T14:05:51.960" v="2" actId="20577"/>
        <pc:sldMkLst>
          <pc:docMk/>
          <pc:sldMk cId="2096842574" sldId="268"/>
        </pc:sldMkLst>
        <pc:spChg chg="mod">
          <ac:chgData name="Sharma, Vishal" userId="e4c90282-2cc3-469e-9845-61ddef539b43" providerId="ADAL" clId="{9E6E3317-DFBB-4BB4-A856-8F2B1C284790}" dt="2022-06-15T14:05:51.960" v="2" actId="20577"/>
          <ac:spMkLst>
            <pc:docMk/>
            <pc:sldMk cId="2096842574" sldId="268"/>
            <ac:spMk id="5" creationId="{D3AEB445-AFB4-49FB-A3A4-7EF20D2ABAE6}"/>
          </ac:spMkLst>
        </pc:spChg>
      </pc:sldChg>
      <pc:sldChg chg="del">
        <pc:chgData name="Sharma, Vishal" userId="e4c90282-2cc3-469e-9845-61ddef539b43" providerId="ADAL" clId="{9E6E3317-DFBB-4BB4-A856-8F2B1C284790}" dt="2022-06-15T14:05:01.162" v="0" actId="2696"/>
        <pc:sldMkLst>
          <pc:docMk/>
          <pc:sldMk cId="3676638131" sldId="277"/>
        </pc:sldMkLst>
      </pc:sldChg>
      <pc:sldChg chg="modSp mod">
        <pc:chgData name="Sharma, Vishal" userId="e4c90282-2cc3-469e-9845-61ddef539b43" providerId="ADAL" clId="{9E6E3317-DFBB-4BB4-A856-8F2B1C284790}" dt="2022-06-15T14:05:58.280" v="5" actId="20577"/>
        <pc:sldMkLst>
          <pc:docMk/>
          <pc:sldMk cId="2215316544" sldId="279"/>
        </pc:sldMkLst>
        <pc:spChg chg="mod">
          <ac:chgData name="Sharma, Vishal" userId="e4c90282-2cc3-469e-9845-61ddef539b43" providerId="ADAL" clId="{9E6E3317-DFBB-4BB4-A856-8F2B1C284790}" dt="2022-06-15T14:05:58.280" v="5" actId="20577"/>
          <ac:spMkLst>
            <pc:docMk/>
            <pc:sldMk cId="2215316544" sldId="279"/>
            <ac:spMk id="5" creationId="{2A65DA65-352E-48B3-8DBF-2A327D13A92B}"/>
          </ac:spMkLst>
        </pc:spChg>
      </pc:sldChg>
    </pc:docChg>
  </pc:docChgLst>
  <pc:docChgLst>
    <pc:chgData name="Sharma, Vishal" userId="e4c90282-2cc3-469e-9845-61ddef539b43" providerId="ADAL" clId="{1A815F89-0092-4589-867B-80BE3DA5F3E3}"/>
    <pc:docChg chg="custSel modSld">
      <pc:chgData name="Sharma, Vishal" userId="e4c90282-2cc3-469e-9845-61ddef539b43" providerId="ADAL" clId="{1A815F89-0092-4589-867B-80BE3DA5F3E3}" dt="2021-01-28T20:57:41.582" v="126" actId="20577"/>
      <pc:docMkLst>
        <pc:docMk/>
      </pc:docMkLst>
      <pc:sldChg chg="modSp mod">
        <pc:chgData name="Sharma, Vishal" userId="e4c90282-2cc3-469e-9845-61ddef539b43" providerId="ADAL" clId="{1A815F89-0092-4589-867B-80BE3DA5F3E3}" dt="2021-01-28T20:57:41.582" v="126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1A815F89-0092-4589-867B-80BE3DA5F3E3}" dt="2021-01-28T20:57:41.582" v="126" actId="20577"/>
          <ac:spMkLst>
            <pc:docMk/>
            <pc:sldMk cId="1828376500" sldId="257"/>
            <ac:spMk id="11" creationId="{F935C280-BF33-F646-B19A-2FCF7D307EB4}"/>
          </ac:spMkLst>
        </pc:spChg>
      </pc:sldChg>
      <pc:sldChg chg="addSp delSp modSp mod">
        <pc:chgData name="Sharma, Vishal" userId="e4c90282-2cc3-469e-9845-61ddef539b43" providerId="ADAL" clId="{1A815F89-0092-4589-867B-80BE3DA5F3E3}" dt="2021-01-28T20:22:28.237" v="98"/>
        <pc:sldMkLst>
          <pc:docMk/>
          <pc:sldMk cId="3676638131" sldId="277"/>
        </pc:sldMkLst>
        <pc:spChg chg="del">
          <ac:chgData name="Sharma, Vishal" userId="e4c90282-2cc3-469e-9845-61ddef539b43" providerId="ADAL" clId="{1A815F89-0092-4589-867B-80BE3DA5F3E3}" dt="2021-01-28T20:22:27.172" v="97" actId="478"/>
          <ac:spMkLst>
            <pc:docMk/>
            <pc:sldMk cId="3676638131" sldId="277"/>
            <ac:spMk id="8" creationId="{00000000-0000-0000-0000-000000000000}"/>
          </ac:spMkLst>
        </pc:spChg>
        <pc:spChg chg="mod">
          <ac:chgData name="Sharma, Vishal" userId="e4c90282-2cc3-469e-9845-61ddef539b43" providerId="ADAL" clId="{1A815F89-0092-4589-867B-80BE3DA5F3E3}" dt="2021-01-28T20:22:25.345" v="96" actId="1076"/>
          <ac:spMkLst>
            <pc:docMk/>
            <pc:sldMk cId="3676638131" sldId="277"/>
            <ac:spMk id="9" creationId="{838E70FD-15BE-6747-9D20-4045DDD0134F}"/>
          </ac:spMkLst>
        </pc:spChg>
        <pc:spChg chg="mod">
          <ac:chgData name="Sharma, Vishal" userId="e4c90282-2cc3-469e-9845-61ddef539b43" providerId="ADAL" clId="{1A815F89-0092-4589-867B-80BE3DA5F3E3}" dt="2021-01-22T15:12:20.413" v="43" actId="20577"/>
          <ac:spMkLst>
            <pc:docMk/>
            <pc:sldMk cId="3676638131" sldId="277"/>
            <ac:spMk id="12" creationId="{728031BF-8B6F-5548-A095-3A7E1A12F57A}"/>
          </ac:spMkLst>
        </pc:spChg>
        <pc:spChg chg="del">
          <ac:chgData name="Sharma, Vishal" userId="e4c90282-2cc3-469e-9845-61ddef539b43" providerId="ADAL" clId="{1A815F89-0092-4589-867B-80BE3DA5F3E3}" dt="2021-01-22T15:11:27.390" v="11" actId="478"/>
          <ac:spMkLst>
            <pc:docMk/>
            <pc:sldMk cId="3676638131" sldId="277"/>
            <ac:spMk id="13" creationId="{CA7F8677-8B31-E149-83D8-CCE38B59144C}"/>
          </ac:spMkLst>
        </pc:spChg>
        <pc:spChg chg="mod">
          <ac:chgData name="Sharma, Vishal" userId="e4c90282-2cc3-469e-9845-61ddef539b43" providerId="ADAL" clId="{1A815F89-0092-4589-867B-80BE3DA5F3E3}" dt="2021-01-22T15:12:30.206" v="44" actId="1076"/>
          <ac:spMkLst>
            <pc:docMk/>
            <pc:sldMk cId="3676638131" sldId="277"/>
            <ac:spMk id="14" creationId="{11231CE6-99EB-CA46-9822-06CE4C0C348C}"/>
          </ac:spMkLst>
        </pc:spChg>
        <pc:spChg chg="mod">
          <ac:chgData name="Sharma, Vishal" userId="e4c90282-2cc3-469e-9845-61ddef539b43" providerId="ADAL" clId="{1A815F89-0092-4589-867B-80BE3DA5F3E3}" dt="2021-01-22T15:10:41.875" v="3" actId="1038"/>
          <ac:spMkLst>
            <pc:docMk/>
            <pc:sldMk cId="3676638131" sldId="277"/>
            <ac:spMk id="17" creationId="{9A213692-19C8-B249-8C14-D18C8886EFA2}"/>
          </ac:spMkLst>
        </pc:spChg>
        <pc:spChg chg="add mod">
          <ac:chgData name="Sharma, Vishal" userId="e4c90282-2cc3-469e-9845-61ddef539b43" providerId="ADAL" clId="{1A815F89-0092-4589-867B-80BE3DA5F3E3}" dt="2021-01-22T15:10:59.501" v="10" actId="20577"/>
          <ac:spMkLst>
            <pc:docMk/>
            <pc:sldMk cId="3676638131" sldId="277"/>
            <ac:spMk id="19" creationId="{E0BCDF86-4B96-4E3E-ADD3-65C724DE8249}"/>
          </ac:spMkLst>
        </pc:spChg>
        <pc:spChg chg="add mod">
          <ac:chgData name="Sharma, Vishal" userId="e4c90282-2cc3-469e-9845-61ddef539b43" providerId="ADAL" clId="{1A815F89-0092-4589-867B-80BE3DA5F3E3}" dt="2021-01-28T20:22:28.237" v="98"/>
          <ac:spMkLst>
            <pc:docMk/>
            <pc:sldMk cId="3676638131" sldId="277"/>
            <ac:spMk id="20" creationId="{2B722F2A-36AB-4FCA-97A2-7BDDFE6310F4}"/>
          </ac:spMkLst>
        </pc:spChg>
        <pc:spChg chg="del">
          <ac:chgData name="Sharma, Vishal" userId="e4c90282-2cc3-469e-9845-61ddef539b43" providerId="ADAL" clId="{1A815F89-0092-4589-867B-80BE3DA5F3E3}" dt="2021-01-22T15:10:49.963" v="4" actId="478"/>
          <ac:spMkLst>
            <pc:docMk/>
            <pc:sldMk cId="3676638131" sldId="277"/>
            <ac:spMk id="20" creationId="{F5A11AA2-3AD9-4148-A107-607C73CB4E1E}"/>
          </ac:spMkLst>
        </pc:spChg>
        <pc:spChg chg="add mod">
          <ac:chgData name="Sharma, Vishal" userId="e4c90282-2cc3-469e-9845-61ddef539b43" providerId="ADAL" clId="{1A815F89-0092-4589-867B-80BE3DA5F3E3}" dt="2021-01-22T15:13:08.587" v="50" actId="20577"/>
          <ac:spMkLst>
            <pc:docMk/>
            <pc:sldMk cId="3676638131" sldId="277"/>
            <ac:spMk id="21" creationId="{8FDE0161-E0F0-411C-B4DE-2AEAB6A67A64}"/>
          </ac:spMkLst>
        </pc:spChg>
      </pc:sldChg>
      <pc:sldChg chg="modSp mod">
        <pc:chgData name="Sharma, Vishal" userId="e4c90282-2cc3-469e-9845-61ddef539b43" providerId="ADAL" clId="{1A815F89-0092-4589-867B-80BE3DA5F3E3}" dt="2021-01-22T15:15:38.327" v="95" actId="20577"/>
        <pc:sldMkLst>
          <pc:docMk/>
          <pc:sldMk cId="3545772153" sldId="280"/>
        </pc:sldMkLst>
        <pc:spChg chg="mod">
          <ac:chgData name="Sharma, Vishal" userId="e4c90282-2cc3-469e-9845-61ddef539b43" providerId="ADAL" clId="{1A815F89-0092-4589-867B-80BE3DA5F3E3}" dt="2021-01-22T15:15:38.327" v="95" actId="20577"/>
          <ac:spMkLst>
            <pc:docMk/>
            <pc:sldMk cId="3545772153" sldId="280"/>
            <ac:spMk id="6" creationId="{6CC8A4C9-6516-4F59-901C-D243920097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CB06A-0753-8142-AC4A-D731667376E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3F6D4-C46E-5B48-9C82-B3110DDD8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5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77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1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89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9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2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0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5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5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2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9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2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1AEE49-FF5E-AA4A-8731-F6F850307C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6000"/>
                    </a14:imgEffect>
                  </a14:imgLayer>
                </a14:imgProps>
              </a:ext>
            </a:extLst>
          </a:blip>
          <a:srcRect b="4922"/>
          <a:stretch/>
        </p:blipFill>
        <p:spPr>
          <a:xfrm>
            <a:off x="0" y="171096"/>
            <a:ext cx="12192000" cy="16328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0"/>
            <a:ext cx="12192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ASEAN PROJECTS LIGHTNING TALK TEMPLATE FOR 2024 S&amp;CC PI MEETING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35C280-BF33-F646-B19A-2FCF7D307EB4}"/>
              </a:ext>
            </a:extLst>
          </p:cNvPr>
          <p:cNvSpPr/>
          <p:nvPr/>
        </p:nvSpPr>
        <p:spPr>
          <a:xfrm>
            <a:off x="0" y="411388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PROPOSAL TITLE (Do not include award type here, </a:t>
            </a:r>
            <a:r>
              <a:rPr lang="en-US" sz="2000" b="1" dirty="0" err="1">
                <a:latin typeface="Arial" charset="0"/>
                <a:ea typeface="Arial" charset="0"/>
                <a:cs typeface="Arial" charset="0"/>
              </a:rPr>
              <a:t>eg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: SCC-PG:)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NSF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Project_ID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Lead PI, Institution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Award Type (IRG, PG, RCN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), Solicitation Year (ex: ASEAN EAGER, FY2020)</a:t>
            </a:r>
          </a:p>
          <a:p>
            <a:pPr algn="ctr"/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07775" y="1862021"/>
            <a:ext cx="6066024" cy="2531686"/>
            <a:chOff x="142203" y="4015240"/>
            <a:chExt cx="6066024" cy="2266384"/>
          </a:xfrm>
        </p:grpSpPr>
        <p:cxnSp>
          <p:nvCxnSpPr>
            <p:cNvPr id="20" name="Straight Connector 19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142203" y="4015240"/>
              <a:ext cx="6066024" cy="2266384"/>
              <a:chOff x="244092" y="3124201"/>
              <a:chExt cx="6066024" cy="226638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26009" y="3506063"/>
                <a:ext cx="5984107" cy="52349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  <a:p>
                <a:pPr marL="91440" indent="-182880">
                  <a:buSzPct val="25000"/>
                  <a:buFont typeface="Arial" charset="0"/>
                  <a:buChar char="•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44092" y="3150470"/>
                <a:ext cx="5823892" cy="330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Principal Research Investigators (Name, Institution)</a:t>
                </a: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6186683" y="1848973"/>
            <a:ext cx="6005317" cy="2565523"/>
            <a:chOff x="202910" y="4015240"/>
            <a:chExt cx="6005317" cy="2266384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202910" y="4015240"/>
              <a:ext cx="6005317" cy="2266384"/>
              <a:chOff x="304799" y="3124201"/>
              <a:chExt cx="6005317" cy="2266384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26009" y="3506063"/>
                <a:ext cx="5984107" cy="299079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tx1"/>
                  </a:buClr>
                  <a:buSzPct val="100000"/>
                  <a:buFont typeface="Arial" charset="0"/>
                  <a:buChar char="•"/>
                </a:pPr>
                <a:endParaRPr lang="en-US" sz="16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2691" y="3141155"/>
                <a:ext cx="5517399" cy="326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Community Partners (Name, Institution)</a:t>
                </a: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F9C356F-8892-4489-B06B-7770F01EFAC1}"/>
              </a:ext>
            </a:extLst>
          </p:cNvPr>
          <p:cNvSpPr txBox="1"/>
          <p:nvPr/>
        </p:nvSpPr>
        <p:spPr>
          <a:xfrm>
            <a:off x="2196098" y="5091656"/>
            <a:ext cx="779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slide serves as a brief Introduction to investigators and community partners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BD81167-EBC6-4159-8BED-E251480A949A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15(s)</a:t>
            </a:r>
          </a:p>
        </p:txBody>
      </p:sp>
    </p:spTree>
    <p:extLst>
      <p:ext uri="{BB962C8B-B14F-4D97-AF65-F5344CB8AC3E}">
        <p14:creationId xmlns:p14="http://schemas.microsoft.com/office/powerpoint/2010/main" val="18283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83252A-6565-42F0-9468-E3FC7B0F01FF}"/>
              </a:ext>
            </a:extLst>
          </p:cNvPr>
          <p:cNvSpPr/>
          <p:nvPr/>
        </p:nvSpPr>
        <p:spPr>
          <a:xfrm>
            <a:off x="6546783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3EFAD4-DB85-41DF-A091-CDAFE7C790C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89951" y="637919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21" name="Title 8">
            <a:extLst>
              <a:ext uri="{FF2B5EF4-FFF2-40B4-BE49-F238E27FC236}">
                <a16:creationId xmlns:a16="http://schemas.microsoft.com/office/drawing/2014/main" id="{9A3A1FDF-60BD-4000-B265-992AE065420C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BE36CE-617C-46B6-ADE9-FDD759A59B25}"/>
              </a:ext>
            </a:extLst>
          </p:cNvPr>
          <p:cNvSpPr txBox="1"/>
          <p:nvPr/>
        </p:nvSpPr>
        <p:spPr>
          <a:xfrm>
            <a:off x="2021894" y="1451876"/>
            <a:ext cx="179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Visual Schematic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E1961F-4B75-4236-89EF-84062F14BF67}"/>
              </a:ext>
            </a:extLst>
          </p:cNvPr>
          <p:cNvSpPr txBox="1"/>
          <p:nvPr/>
        </p:nvSpPr>
        <p:spPr>
          <a:xfrm>
            <a:off x="8455700" y="1452841"/>
            <a:ext cx="1501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Project Vision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56ABE2-E68F-4991-8F04-A80B99C2EF25}"/>
              </a:ext>
            </a:extLst>
          </p:cNvPr>
          <p:cNvSpPr/>
          <p:nvPr/>
        </p:nvSpPr>
        <p:spPr>
          <a:xfrm>
            <a:off x="583830" y="2432654"/>
            <a:ext cx="46664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A visual representation of your project and the desired products/outcomes, as well as how your activities are helping you achieve this. In the schematic, include how the US and ASEAN researchers and community stakeholders feed into the project.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109FE4-0BED-469F-A817-823A79BD10EF}"/>
              </a:ext>
            </a:extLst>
          </p:cNvPr>
          <p:cNvSpPr/>
          <p:nvPr/>
        </p:nvSpPr>
        <p:spPr>
          <a:xfrm>
            <a:off x="7227159" y="2432654"/>
            <a:ext cx="39581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Describe the proposed research and pilot approach for addressing the problem identified in this project and the expected community impact.</a:t>
            </a:r>
          </a:p>
          <a:p>
            <a:pPr lvl="1"/>
            <a:endParaRPr lang="en-US" b="1" u="sng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(1-2 bullets addressing this)</a:t>
            </a:r>
          </a:p>
          <a:p>
            <a:pPr lvl="1"/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561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7793C1-2495-40C5-B442-F4D55A19AEDF}"/>
              </a:ext>
            </a:extLst>
          </p:cNvPr>
          <p:cNvSpPr/>
          <p:nvPr/>
        </p:nvSpPr>
        <p:spPr>
          <a:xfrm>
            <a:off x="6561038" y="971343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CF8F3-441C-4304-8071-E61D6C4B7DA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0" y="641425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7F8677-8B31-E149-83D8-CCE38B59144C}"/>
              </a:ext>
            </a:extLst>
          </p:cNvPr>
          <p:cNvSpPr/>
          <p:nvPr/>
        </p:nvSpPr>
        <p:spPr>
          <a:xfrm>
            <a:off x="597531" y="2236980"/>
            <a:ext cx="487090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b="1" u="sng" dirty="0"/>
              <a:t>How have the needs of the target ASEAN communities (e.g., end-users, beneficiaries and community stakeholders) shaped the vision and activities of the project? Be sure to include how the international collaboration is providing a unique perspective towards use-inspired research.</a:t>
            </a:r>
          </a:p>
          <a:p>
            <a:pPr lvl="1"/>
            <a:endParaRPr lang="en-US" b="1" u="sng" dirty="0"/>
          </a:p>
          <a:p>
            <a:pPr lvl="1"/>
            <a:r>
              <a:rPr lang="en-US" sz="1600" b="1" u="sng" dirty="0"/>
              <a:t>Be sure to mention the City, State of the target community, as well as community partners (mention this only within this section)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231CE6-99EB-CA46-9822-06CE4C0C348C}"/>
              </a:ext>
            </a:extLst>
          </p:cNvPr>
          <p:cNvSpPr/>
          <p:nvPr/>
        </p:nvSpPr>
        <p:spPr>
          <a:xfrm>
            <a:off x="6561038" y="2967335"/>
            <a:ext cx="52374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What are the fundamental social science and technological advances you anticipate at the conclusion of the project?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213692-19C8-B249-8C14-D18C8886EFA2}"/>
              </a:ext>
            </a:extLst>
          </p:cNvPr>
          <p:cNvSpPr txBox="1"/>
          <p:nvPr/>
        </p:nvSpPr>
        <p:spPr>
          <a:xfrm>
            <a:off x="1883279" y="1730129"/>
            <a:ext cx="22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Use-Inspired Research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60841B-A48B-E844-AFFB-977AC7210B9D}"/>
              </a:ext>
            </a:extLst>
          </p:cNvPr>
          <p:cNvSpPr txBox="1"/>
          <p:nvPr/>
        </p:nvSpPr>
        <p:spPr>
          <a:xfrm>
            <a:off x="7484091" y="1730129"/>
            <a:ext cx="369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Fundamental Research Contributions</a:t>
            </a:r>
          </a:p>
        </p:txBody>
      </p:sp>
      <p:sp>
        <p:nvSpPr>
          <p:cNvPr id="19" name="Title 8">
            <a:extLst>
              <a:ext uri="{FF2B5EF4-FFF2-40B4-BE49-F238E27FC236}">
                <a16:creationId xmlns:a16="http://schemas.microsoft.com/office/drawing/2014/main" id="{BC2DB99C-CBBF-46D2-B347-F5389608CE17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5D591-EDCC-4F19-94A4-17F4C288456A}"/>
              </a:ext>
            </a:extLst>
          </p:cNvPr>
          <p:cNvSpPr txBox="1"/>
          <p:nvPr/>
        </p:nvSpPr>
        <p:spPr>
          <a:xfrm>
            <a:off x="3996795" y="6276988"/>
            <a:ext cx="37756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b="1" i="1" dirty="0">
                <a:solidFill>
                  <a:srgbClr val="FF0000"/>
                </a:solidFill>
              </a:rPr>
              <a:t>(1-2 bullets addressing each box)</a:t>
            </a:r>
          </a:p>
        </p:txBody>
      </p:sp>
    </p:spTree>
    <p:extLst>
      <p:ext uri="{BB962C8B-B14F-4D97-AF65-F5344CB8AC3E}">
        <p14:creationId xmlns:p14="http://schemas.microsoft.com/office/powerpoint/2010/main" val="7038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Update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FB2C2-54A0-482A-ABE1-1570D5BAAB89}"/>
              </a:ext>
            </a:extLst>
          </p:cNvPr>
          <p:cNvSpPr txBox="1"/>
          <p:nvPr/>
        </p:nvSpPr>
        <p:spPr>
          <a:xfrm>
            <a:off x="2126233" y="1792428"/>
            <a:ext cx="81323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+mj-lt"/>
              </a:rPr>
              <a:t>Describe progress to-date of the project outcomes (addressing research questions, development of a new technology etc.). If relevant, you may have your community partner participate in this portion of the lightning talk.</a:t>
            </a:r>
          </a:p>
          <a:p>
            <a:pPr algn="just"/>
            <a:endParaRPr lang="en-US" b="1" dirty="0">
              <a:latin typeface="+mj-lt"/>
            </a:endParaRPr>
          </a:p>
          <a:p>
            <a:pPr algn="just"/>
            <a:r>
              <a:rPr lang="en-US" b="1" dirty="0">
                <a:latin typeface="+mj-lt"/>
              </a:rPr>
              <a:t>NOTE: Emphasize research activities that will be carried out over the course of this project and how they relate to plans for future products.</a:t>
            </a:r>
          </a:p>
          <a:p>
            <a:pPr algn="just"/>
            <a:endParaRPr lang="en-US" b="1" dirty="0">
              <a:latin typeface="+mj-lt"/>
              <a:ea typeface="Arial" charset="0"/>
              <a:cs typeface="Arial" charset="0"/>
            </a:endParaRPr>
          </a:p>
          <a:p>
            <a:pPr algn="just"/>
            <a:r>
              <a:rPr lang="en-US" b="1" dirty="0">
                <a:latin typeface="+mj-lt"/>
                <a:ea typeface="Arial" charset="0"/>
                <a:cs typeface="Arial" charset="0"/>
              </a:rPr>
              <a:t>Inclusion of </a:t>
            </a:r>
            <a:r>
              <a:rPr lang="en-US" b="1" u="sng" dirty="0">
                <a:latin typeface="+mj-lt"/>
                <a:ea typeface="Arial" charset="0"/>
                <a:cs typeface="Arial" charset="0"/>
              </a:rPr>
              <a:t>data visualization, photos, or video demonstrations</a:t>
            </a:r>
            <a:r>
              <a:rPr lang="en-US" b="1" dirty="0">
                <a:latin typeface="+mj-lt"/>
                <a:ea typeface="Arial" charset="0"/>
                <a:cs typeface="Arial" charset="0"/>
              </a:rPr>
              <a:t> that concretely exhibit steps towards achieving project outcomes is strongly encouraged for this portion of the lightning talk.</a:t>
            </a:r>
            <a:endParaRPr lang="en-US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5DA65-352E-48B3-8DBF-2A327D13A92B}"/>
              </a:ext>
            </a:extLst>
          </p:cNvPr>
          <p:cNvSpPr txBox="1"/>
          <p:nvPr/>
        </p:nvSpPr>
        <p:spPr>
          <a:xfrm>
            <a:off x="99653" y="6386211"/>
            <a:ext cx="2489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120(s)</a:t>
            </a:r>
          </a:p>
        </p:txBody>
      </p:sp>
    </p:spTree>
    <p:extLst>
      <p:ext uri="{BB962C8B-B14F-4D97-AF65-F5344CB8AC3E}">
        <p14:creationId xmlns:p14="http://schemas.microsoft.com/office/powerpoint/2010/main" val="22153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201699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Evolution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A4C9-6516-4F59-901C-D24392009710}"/>
              </a:ext>
            </a:extLst>
          </p:cNvPr>
          <p:cNvSpPr txBox="1"/>
          <p:nvPr/>
        </p:nvSpPr>
        <p:spPr>
          <a:xfrm>
            <a:off x="374388" y="1435765"/>
            <a:ext cx="1181761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have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project activities to-date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shaped or evolved the long-term vision of the project? Specifically, we want to understand how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with your international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(e.g., researchers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community partners) and feedback from the target community is informing your research and pilot activities. Give one or two specific examples.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3D375D-C759-43A7-B811-4079584A124E}"/>
              </a:ext>
            </a:extLst>
          </p:cNvPr>
          <p:cNvSpPr txBox="1"/>
          <p:nvPr/>
        </p:nvSpPr>
        <p:spPr>
          <a:xfrm>
            <a:off x="0" y="64529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45(s)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DBFBF-1707-E649-BC58-D04ADF4D0AB4}"/>
              </a:ext>
            </a:extLst>
          </p:cNvPr>
          <p:cNvSpPr txBox="1"/>
          <p:nvPr/>
        </p:nvSpPr>
        <p:spPr>
          <a:xfrm>
            <a:off x="566551" y="2980436"/>
            <a:ext cx="110588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 </a:t>
            </a:r>
          </a:p>
          <a:p>
            <a:r>
              <a:rPr lang="en-US" i="1" dirty="0"/>
              <a:t>“We learned that the residents were not comfortable with a warning system in which government officials would offer evacuation based on potentially inaccurate risk predictions. Thus, we moved from a formal alert system to an integrated data dashboard that embedded locally-collected data and enabled the residents to make their own evacuation decisions.”</a:t>
            </a:r>
          </a:p>
          <a:p>
            <a:endParaRPr lang="en-US" i="1" dirty="0"/>
          </a:p>
          <a:p>
            <a:r>
              <a:rPr lang="en-US" i="1" dirty="0"/>
              <a:t>“We learned that emergency managers may have challenges trusting and using crowdsourced data to make correct decisions and allocate resources properly to the affected population who need them most. As a result, we have reevaluated our earlier crowdsourced-based design to ensure that the information propagating through our system is trustworthy to all who use it.”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457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8"/>
          <p:cNvSpPr>
            <a:spLocks noGrp="1"/>
          </p:cNvSpPr>
          <p:nvPr>
            <p:ph type="title" idx="4294967295"/>
          </p:nvPr>
        </p:nvSpPr>
        <p:spPr>
          <a:xfrm>
            <a:off x="619125" y="166688"/>
            <a:ext cx="11572875" cy="6492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Anticipated outcomes &amp; success measures for next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88C713-2628-F145-AB47-A08327E0737E}"/>
              </a:ext>
            </a:extLst>
          </p:cNvPr>
          <p:cNvSpPr txBox="1"/>
          <p:nvPr/>
        </p:nvSpPr>
        <p:spPr>
          <a:xfrm>
            <a:off x="2401236" y="2414906"/>
            <a:ext cx="7389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Describe at least two project milestones and/or products that you plan to accomplish over the next year.</a:t>
            </a:r>
          </a:p>
          <a:p>
            <a:endParaRPr lang="en-US" b="1" dirty="0"/>
          </a:p>
          <a:p>
            <a:r>
              <a:rPr lang="en-US" b="1" dirty="0"/>
              <a:t>Provide an overview of the specific research activities you will undertake to accomplish these milestones or products.</a:t>
            </a:r>
            <a:endParaRPr lang="en-US" b="1" dirty="0">
              <a:cs typeface="Arial" charset="0"/>
            </a:endParaRPr>
          </a:p>
          <a:p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AEB445-AFB4-49FB-A3A4-7EF20D2ABAE6}"/>
              </a:ext>
            </a:extLst>
          </p:cNvPr>
          <p:cNvSpPr txBox="1"/>
          <p:nvPr/>
        </p:nvSpPr>
        <p:spPr>
          <a:xfrm>
            <a:off x="9819556" y="64886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60(s)</a:t>
            </a:r>
          </a:p>
        </p:txBody>
      </p:sp>
    </p:spTree>
    <p:extLst>
      <p:ext uri="{BB962C8B-B14F-4D97-AF65-F5344CB8AC3E}">
        <p14:creationId xmlns:p14="http://schemas.microsoft.com/office/powerpoint/2010/main" val="209684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Tm="30000"/>
    </mc:Choice>
    <mc:Fallback xmlns="">
      <p:transition advTm="3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56423F519358469B2A5B2A7355CB1F" ma:contentTypeVersion="5" ma:contentTypeDescription="Create a new document." ma:contentTypeScope="" ma:versionID="d31d63111a989018086fac1cc168dc1d">
  <xsd:schema xmlns:xsd="http://www.w3.org/2001/XMLSchema" xmlns:xs="http://www.w3.org/2001/XMLSchema" xmlns:p="http://schemas.microsoft.com/office/2006/metadata/properties" xmlns:ns2="7d8b48d2-7c6e-4bbd-962c-c73c5f726d13" targetNamespace="http://schemas.microsoft.com/office/2006/metadata/properties" ma:root="true" ma:fieldsID="ede8e6375236f08feadf1b3738a84b08" ns2:_="">
    <xsd:import namespace="7d8b48d2-7c6e-4bbd-962c-c73c5f726d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b48d2-7c6e-4bbd-962c-c73c5f726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265A9C-350F-4C7A-9366-A0B08B94441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d8b48d2-7c6e-4bbd-962c-c73c5f726d1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3DC11CA-836F-4D6F-9F93-3812B1D260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4728A3-CAD7-4909-9EBD-AFAE40A2AD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b48d2-7c6e-4bbd-962c-c73c5f726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16038</TotalTime>
  <Words>629</Words>
  <Application>Microsoft Macintosh PowerPoint</Application>
  <PresentationFormat>Widescreen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Anticipated outcomes &amp; success measures for next year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Nilsen, Wendy</dc:creator>
  <cp:keywords/>
  <dc:description/>
  <cp:lastModifiedBy>Karns, Amy L</cp:lastModifiedBy>
  <cp:revision>287</cp:revision>
  <dcterms:created xsi:type="dcterms:W3CDTF">2016-01-15T22:20:06Z</dcterms:created>
  <dcterms:modified xsi:type="dcterms:W3CDTF">2023-12-14T16:45:37Z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0x0101008F56423F519358469B2A5B2A7355CB1F</vt:lpwstr>
  </property>
  <property fmtid="{D5CDD505-2E9C-101B-9397-08002B2CF9AE}" pid="3" name="Order">
    <vt:r8>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