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4"/>
  </p:sldMasterIdLst>
  <p:notesMasterIdLst>
    <p:notesMasterId r:id="rId11"/>
  </p:notesMasterIdLst>
  <p:sldIdLst>
    <p:sldId id="257" r:id="rId5"/>
    <p:sldId id="281" r:id="rId6"/>
    <p:sldId id="282" r:id="rId7"/>
    <p:sldId id="279" r:id="rId8"/>
    <p:sldId id="280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3" autoAdjust="0"/>
    <p:restoredTop sz="91020" autoAdjust="0"/>
  </p:normalViewPr>
  <p:slideViewPr>
    <p:cSldViewPr snapToGrid="0" snapToObjects="1">
      <p:cViewPr varScale="1">
        <p:scale>
          <a:sx n="148" d="100"/>
          <a:sy n="148" d="100"/>
        </p:scale>
        <p:origin x="540" y="114"/>
      </p:cViewPr>
      <p:guideLst>
        <p:guide orient="horz" pos="81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ma, Vishal" userId="e4c90282-2cc3-469e-9845-61ddef539b43" providerId="ADAL" clId="{2F3A11F9-033E-484F-8D03-6AD14CDF4E40}"/>
    <pc:docChg chg="custSel addSld modSld">
      <pc:chgData name="Sharma, Vishal" userId="e4c90282-2cc3-469e-9845-61ddef539b43" providerId="ADAL" clId="{2F3A11F9-033E-484F-8D03-6AD14CDF4E40}" dt="2021-01-28T20:59:12.367" v="1035" actId="20577"/>
      <pc:docMkLst>
        <pc:docMk/>
      </pc:docMkLst>
      <pc:sldChg chg="modSp mod">
        <pc:chgData name="Sharma, Vishal" userId="e4c90282-2cc3-469e-9845-61ddef539b43" providerId="ADAL" clId="{2F3A11F9-033E-484F-8D03-6AD14CDF4E40}" dt="2021-01-28T20:59:12.367" v="1035" actId="20577"/>
        <pc:sldMkLst>
          <pc:docMk/>
          <pc:sldMk cId="1828376500" sldId="257"/>
        </pc:sldMkLst>
        <pc:spChg chg="mod">
          <ac:chgData name="Sharma, Vishal" userId="e4c90282-2cc3-469e-9845-61ddef539b43" providerId="ADAL" clId="{2F3A11F9-033E-484F-8D03-6AD14CDF4E40}" dt="2021-01-28T20:59:12.367" v="1035" actId="20577"/>
          <ac:spMkLst>
            <pc:docMk/>
            <pc:sldMk cId="1828376500" sldId="257"/>
            <ac:spMk id="11" creationId="{F935C280-BF33-F646-B19A-2FCF7D307EB4}"/>
          </ac:spMkLst>
        </pc:spChg>
      </pc:sldChg>
      <pc:sldChg chg="modSp mod">
        <pc:chgData name="Sharma, Vishal" userId="e4c90282-2cc3-469e-9845-61ddef539b43" providerId="ADAL" clId="{2F3A11F9-033E-484F-8D03-6AD14CDF4E40}" dt="2021-01-22T14:26:38.672" v="979" actId="20577"/>
        <pc:sldMkLst>
          <pc:docMk/>
          <pc:sldMk cId="2096842574" sldId="268"/>
        </pc:sldMkLst>
        <pc:spChg chg="mod">
          <ac:chgData name="Sharma, Vishal" userId="e4c90282-2cc3-469e-9845-61ddef539b43" providerId="ADAL" clId="{2F3A11F9-033E-484F-8D03-6AD14CDF4E40}" dt="2021-01-22T14:22:38.336" v="906" actId="1076"/>
          <ac:spMkLst>
            <pc:docMk/>
            <pc:sldMk cId="2096842574" sldId="268"/>
            <ac:spMk id="4" creationId="{C288C713-2628-F145-AB47-A08327E0737E}"/>
          </ac:spMkLst>
        </pc:spChg>
        <pc:spChg chg="mod">
          <ac:chgData name="Sharma, Vishal" userId="e4c90282-2cc3-469e-9845-61ddef539b43" providerId="ADAL" clId="{2F3A11F9-033E-484F-8D03-6AD14CDF4E40}" dt="2021-01-22T14:26:38.672" v="979" actId="20577"/>
          <ac:spMkLst>
            <pc:docMk/>
            <pc:sldMk cId="2096842574" sldId="268"/>
            <ac:spMk id="5" creationId="{D3AEB445-AFB4-49FB-A3A4-7EF20D2ABAE6}"/>
          </ac:spMkLst>
        </pc:spChg>
      </pc:sldChg>
      <pc:sldChg chg="addSp delSp modSp mod">
        <pc:chgData name="Sharma, Vishal" userId="e4c90282-2cc3-469e-9845-61ddef539b43" providerId="ADAL" clId="{2F3A11F9-033E-484F-8D03-6AD14CDF4E40}" dt="2021-01-28T20:22:58.381" v="1019" actId="1076"/>
        <pc:sldMkLst>
          <pc:docMk/>
          <pc:sldMk cId="3676638131" sldId="277"/>
        </pc:sldMkLst>
        <pc:spChg chg="mod">
          <ac:chgData name="Sharma, Vishal" userId="e4c90282-2cc3-469e-9845-61ddef539b43" providerId="ADAL" clId="{2F3A11F9-033E-484F-8D03-6AD14CDF4E40}" dt="2021-01-22T14:16:27.575" v="630" actId="1076"/>
          <ac:spMkLst>
            <pc:docMk/>
            <pc:sldMk cId="3676638131" sldId="277"/>
            <ac:spMk id="3" creationId="{097D0845-E448-C341-809F-8F88CDFCBDA8}"/>
          </ac:spMkLst>
        </pc:spChg>
        <pc:spChg chg="del">
          <ac:chgData name="Sharma, Vishal" userId="e4c90282-2cc3-469e-9845-61ddef539b43" providerId="ADAL" clId="{2F3A11F9-033E-484F-8D03-6AD14CDF4E40}" dt="2021-01-28T20:22:54.296" v="1017" actId="478"/>
          <ac:spMkLst>
            <pc:docMk/>
            <pc:sldMk cId="3676638131" sldId="277"/>
            <ac:spMk id="8" creationId="{00000000-0000-0000-0000-000000000000}"/>
          </ac:spMkLst>
        </pc:spChg>
        <pc:spChg chg="mod">
          <ac:chgData name="Sharma, Vishal" userId="e4c90282-2cc3-469e-9845-61ddef539b43" providerId="ADAL" clId="{2F3A11F9-033E-484F-8D03-6AD14CDF4E40}" dt="2021-01-28T20:22:58.381" v="1019" actId="1076"/>
          <ac:spMkLst>
            <pc:docMk/>
            <pc:sldMk cId="3676638131" sldId="277"/>
            <ac:spMk id="9" creationId="{838E70FD-15BE-6747-9D20-4045DDD0134F}"/>
          </ac:spMkLst>
        </pc:spChg>
        <pc:spChg chg="del mod">
          <ac:chgData name="Sharma, Vishal" userId="e4c90282-2cc3-469e-9845-61ddef539b43" providerId="ADAL" clId="{2F3A11F9-033E-484F-8D03-6AD14CDF4E40}" dt="2021-01-21T21:29:25.994" v="102" actId="478"/>
          <ac:spMkLst>
            <pc:docMk/>
            <pc:sldMk cId="3676638131" sldId="277"/>
            <ac:spMk id="11" creationId="{D7EFD3D9-032A-8C43-8A27-B99E7996FF11}"/>
          </ac:spMkLst>
        </pc:spChg>
        <pc:spChg chg="mod">
          <ac:chgData name="Sharma, Vishal" userId="e4c90282-2cc3-469e-9845-61ddef539b43" providerId="ADAL" clId="{2F3A11F9-033E-484F-8D03-6AD14CDF4E40}" dt="2021-01-22T14:15:48.045" v="625" actId="20577"/>
          <ac:spMkLst>
            <pc:docMk/>
            <pc:sldMk cId="3676638131" sldId="277"/>
            <ac:spMk id="12" creationId="{728031BF-8B6F-5548-A095-3A7E1A12F57A}"/>
          </ac:spMkLst>
        </pc:spChg>
        <pc:spChg chg="mod">
          <ac:chgData name="Sharma, Vishal" userId="e4c90282-2cc3-469e-9845-61ddef539b43" providerId="ADAL" clId="{2F3A11F9-033E-484F-8D03-6AD14CDF4E40}" dt="2021-01-22T14:15:50.035" v="627" actId="20577"/>
          <ac:spMkLst>
            <pc:docMk/>
            <pc:sldMk cId="3676638131" sldId="277"/>
            <ac:spMk id="13" creationId="{CA7F8677-8B31-E149-83D8-CCE38B59144C}"/>
          </ac:spMkLst>
        </pc:spChg>
        <pc:spChg chg="mod">
          <ac:chgData name="Sharma, Vishal" userId="e4c90282-2cc3-469e-9845-61ddef539b43" providerId="ADAL" clId="{2F3A11F9-033E-484F-8D03-6AD14CDF4E40}" dt="2021-01-22T14:16:16.655" v="629" actId="1076"/>
          <ac:spMkLst>
            <pc:docMk/>
            <pc:sldMk cId="3676638131" sldId="277"/>
            <ac:spMk id="14" creationId="{11231CE6-99EB-CA46-9822-06CE4C0C348C}"/>
          </ac:spMkLst>
        </pc:spChg>
        <pc:spChg chg="mod">
          <ac:chgData name="Sharma, Vishal" userId="e4c90282-2cc3-469e-9845-61ddef539b43" providerId="ADAL" clId="{2F3A11F9-033E-484F-8D03-6AD14CDF4E40}" dt="2021-01-21T21:29:14.155" v="100" actId="1036"/>
          <ac:spMkLst>
            <pc:docMk/>
            <pc:sldMk cId="3676638131" sldId="277"/>
            <ac:spMk id="16" creationId="{E61A0FD1-7DC1-2849-945A-2D93632ABCED}"/>
          </ac:spMkLst>
        </pc:spChg>
        <pc:spChg chg="mod">
          <ac:chgData name="Sharma, Vishal" userId="e4c90282-2cc3-469e-9845-61ddef539b43" providerId="ADAL" clId="{2F3A11F9-033E-484F-8D03-6AD14CDF4E40}" dt="2021-01-22T17:22:03.273" v="1015" actId="20577"/>
          <ac:spMkLst>
            <pc:docMk/>
            <pc:sldMk cId="3676638131" sldId="277"/>
            <ac:spMk id="17" creationId="{9A213692-19C8-B249-8C14-D18C8886EFA2}"/>
          </ac:spMkLst>
        </pc:spChg>
        <pc:spChg chg="mod">
          <ac:chgData name="Sharma, Vishal" userId="e4c90282-2cc3-469e-9845-61ddef539b43" providerId="ADAL" clId="{2F3A11F9-033E-484F-8D03-6AD14CDF4E40}" dt="2021-01-22T14:13:56.944" v="623" actId="1076"/>
          <ac:spMkLst>
            <pc:docMk/>
            <pc:sldMk cId="3676638131" sldId="277"/>
            <ac:spMk id="18" creationId="{7260841B-A48B-E844-AFFB-977AC7210B9D}"/>
          </ac:spMkLst>
        </pc:spChg>
        <pc:spChg chg="add mod">
          <ac:chgData name="Sharma, Vishal" userId="e4c90282-2cc3-469e-9845-61ddef539b43" providerId="ADAL" clId="{2F3A11F9-033E-484F-8D03-6AD14CDF4E40}" dt="2021-01-28T20:22:54.613" v="1018"/>
          <ac:spMkLst>
            <pc:docMk/>
            <pc:sldMk cId="3676638131" sldId="277"/>
            <ac:spMk id="19" creationId="{E8B5ECBB-01EA-46CD-8D27-3CE165BB7661}"/>
          </ac:spMkLst>
        </pc:spChg>
        <pc:spChg chg="add mod">
          <ac:chgData name="Sharma, Vishal" userId="e4c90282-2cc3-469e-9845-61ddef539b43" providerId="ADAL" clId="{2F3A11F9-033E-484F-8D03-6AD14CDF4E40}" dt="2021-01-21T21:31:44.187" v="140" actId="1076"/>
          <ac:spMkLst>
            <pc:docMk/>
            <pc:sldMk cId="3676638131" sldId="277"/>
            <ac:spMk id="20" creationId="{F5A11AA2-3AD9-4148-A107-607C73CB4E1E}"/>
          </ac:spMkLst>
        </pc:spChg>
      </pc:sldChg>
      <pc:sldChg chg="modSp mod">
        <pc:chgData name="Sharma, Vishal" userId="e4c90282-2cc3-469e-9845-61ddef539b43" providerId="ADAL" clId="{2F3A11F9-033E-484F-8D03-6AD14CDF4E40}" dt="2021-01-22T14:27:28.479" v="994" actId="20577"/>
        <pc:sldMkLst>
          <pc:docMk/>
          <pc:sldMk cId="2215316544" sldId="279"/>
        </pc:sldMkLst>
        <pc:spChg chg="mod">
          <ac:chgData name="Sharma, Vishal" userId="e4c90282-2cc3-469e-9845-61ddef539b43" providerId="ADAL" clId="{2F3A11F9-033E-484F-8D03-6AD14CDF4E40}" dt="2021-01-22T14:21:41.601" v="903" actId="20577"/>
          <ac:spMkLst>
            <pc:docMk/>
            <pc:sldMk cId="2215316544" sldId="279"/>
            <ac:spMk id="4" creationId="{F1CFB2C2-54A0-482A-ABE1-1570D5BAAB89}"/>
          </ac:spMkLst>
        </pc:spChg>
        <pc:spChg chg="mod">
          <ac:chgData name="Sharma, Vishal" userId="e4c90282-2cc3-469e-9845-61ddef539b43" providerId="ADAL" clId="{2F3A11F9-033E-484F-8D03-6AD14CDF4E40}" dt="2021-01-22T14:27:28.479" v="994" actId="20577"/>
          <ac:spMkLst>
            <pc:docMk/>
            <pc:sldMk cId="2215316544" sldId="279"/>
            <ac:spMk id="5" creationId="{2A65DA65-352E-48B3-8DBF-2A327D13A92B}"/>
          </ac:spMkLst>
        </pc:spChg>
      </pc:sldChg>
      <pc:sldChg chg="modSp add mod">
        <pc:chgData name="Sharma, Vishal" userId="e4c90282-2cc3-469e-9845-61ddef539b43" providerId="ADAL" clId="{2F3A11F9-033E-484F-8D03-6AD14CDF4E40}" dt="2021-01-22T14:28:04.455" v="1014" actId="1076"/>
        <pc:sldMkLst>
          <pc:docMk/>
          <pc:sldMk cId="3545772153" sldId="280"/>
        </pc:sldMkLst>
        <pc:spChg chg="mod">
          <ac:chgData name="Sharma, Vishal" userId="e4c90282-2cc3-469e-9845-61ddef539b43" providerId="ADAL" clId="{2F3A11F9-033E-484F-8D03-6AD14CDF4E40}" dt="2021-01-22T14:26:52.073" v="984" actId="20577"/>
          <ac:spMkLst>
            <pc:docMk/>
            <pc:sldMk cId="3545772153" sldId="280"/>
            <ac:spMk id="4" creationId="{373D375D-C759-43A7-B811-4079584A124E}"/>
          </ac:spMkLst>
        </pc:spChg>
        <pc:spChg chg="mod">
          <ac:chgData name="Sharma, Vishal" userId="e4c90282-2cc3-469e-9845-61ddef539b43" providerId="ADAL" clId="{2F3A11F9-033E-484F-8D03-6AD14CDF4E40}" dt="2021-01-22T14:28:04.455" v="1014" actId="1076"/>
          <ac:spMkLst>
            <pc:docMk/>
            <pc:sldMk cId="3545772153" sldId="280"/>
            <ac:spMk id="6" creationId="{6CC8A4C9-6516-4F59-901C-D24392009710}"/>
          </ac:spMkLst>
        </pc:spChg>
      </pc:sldChg>
    </pc:docChg>
  </pc:docChgLst>
  <pc:docChgLst>
    <pc:chgData name="Sharma, Vishal" userId="e4c90282-2cc3-469e-9845-61ddef539b43" providerId="ADAL" clId="{D029C29E-573B-46D6-B8E9-4BCADA371676}"/>
    <pc:docChg chg="delSld modSld">
      <pc:chgData name="Sharma, Vishal" userId="e4c90282-2cc3-469e-9845-61ddef539b43" providerId="ADAL" clId="{D029C29E-573B-46D6-B8E9-4BCADA371676}" dt="2022-07-05T15:17:16.851" v="15" actId="20577"/>
      <pc:docMkLst>
        <pc:docMk/>
      </pc:docMkLst>
      <pc:sldChg chg="modSp mod">
        <pc:chgData name="Sharma, Vishal" userId="e4c90282-2cc3-469e-9845-61ddef539b43" providerId="ADAL" clId="{D029C29E-573B-46D6-B8E9-4BCADA371676}" dt="2022-07-05T15:17:16.851" v="15" actId="20577"/>
        <pc:sldMkLst>
          <pc:docMk/>
          <pc:sldMk cId="1828376500" sldId="257"/>
        </pc:sldMkLst>
        <pc:spChg chg="mod">
          <ac:chgData name="Sharma, Vishal" userId="e4c90282-2cc3-469e-9845-61ddef539b43" providerId="ADAL" clId="{D029C29E-573B-46D6-B8E9-4BCADA371676}" dt="2022-07-05T15:17:14.223" v="13" actId="20577"/>
          <ac:spMkLst>
            <pc:docMk/>
            <pc:sldMk cId="1828376500" sldId="257"/>
            <ac:spMk id="11" creationId="{F935C280-BF33-F646-B19A-2FCF7D307EB4}"/>
          </ac:spMkLst>
        </pc:spChg>
        <pc:spChg chg="mod">
          <ac:chgData name="Sharma, Vishal" userId="e4c90282-2cc3-469e-9845-61ddef539b43" providerId="ADAL" clId="{D029C29E-573B-46D6-B8E9-4BCADA371676}" dt="2022-07-05T15:17:16.851" v="15" actId="20577"/>
          <ac:spMkLst>
            <pc:docMk/>
            <pc:sldMk cId="1828376500" sldId="257"/>
            <ac:spMk id="13" creationId="{00000000-0000-0000-0000-000000000000}"/>
          </ac:spMkLst>
        </pc:spChg>
      </pc:sldChg>
      <pc:sldChg chg="del">
        <pc:chgData name="Sharma, Vishal" userId="e4c90282-2cc3-469e-9845-61ddef539b43" providerId="ADAL" clId="{D029C29E-573B-46D6-B8E9-4BCADA371676}" dt="2022-06-15T14:42:27.045" v="0" actId="47"/>
        <pc:sldMkLst>
          <pc:docMk/>
          <pc:sldMk cId="3676638131" sldId="2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CB06A-0753-8142-AC4A-D731667376EB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3F6D4-C46E-5B48-9C82-B3110DDD8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5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6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77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16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89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9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2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0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0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5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5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2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5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9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2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DED8-02F0-504F-827D-8519E00A3956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2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31AEE49-FF5E-AA4A-8731-F6F850307C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6000"/>
                    </a14:imgEffect>
                  </a14:imgLayer>
                </a14:imgProps>
              </a:ext>
            </a:extLst>
          </a:blip>
          <a:srcRect b="4922"/>
          <a:stretch/>
        </p:blipFill>
        <p:spPr>
          <a:xfrm>
            <a:off x="0" y="171096"/>
            <a:ext cx="12192000" cy="16328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0"/>
            <a:ext cx="12192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FY 2021 IRG LIGHTNING TALK TEMPLATE FOR 2022 S&amp;CC PI MEETING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35C280-BF33-F646-B19A-2FCF7D307EB4}"/>
              </a:ext>
            </a:extLst>
          </p:cNvPr>
          <p:cNvSpPr/>
          <p:nvPr/>
        </p:nvSpPr>
        <p:spPr>
          <a:xfrm>
            <a:off x="0" y="411388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PROPOSAL TITLE (Do not include award type here, </a:t>
            </a:r>
            <a:r>
              <a:rPr lang="en-US" sz="2000" b="1" dirty="0" err="1">
                <a:latin typeface="Arial" charset="0"/>
                <a:ea typeface="Arial" charset="0"/>
                <a:cs typeface="Arial" charset="0"/>
              </a:rPr>
              <a:t>eg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: SCC-IRG:)</a:t>
            </a: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NSF </a:t>
            </a:r>
            <a:r>
              <a:rPr lang="en-US" sz="1600" b="1" dirty="0" err="1">
                <a:latin typeface="Arial" charset="0"/>
                <a:ea typeface="Arial" charset="0"/>
                <a:cs typeface="Arial" charset="0"/>
              </a:rPr>
              <a:t>Project_ID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Lead PI, Institution</a:t>
            </a: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Award Type (IRG, PG, RCN </a:t>
            </a:r>
            <a:r>
              <a:rPr lang="en-US" sz="1600" b="1" dirty="0" err="1"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), Solicitation Year (ex: IRG-2, FY2021)</a:t>
            </a:r>
          </a:p>
          <a:p>
            <a:pPr algn="ctr"/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07775" y="1862021"/>
            <a:ext cx="6066024" cy="2531686"/>
            <a:chOff x="142203" y="4015240"/>
            <a:chExt cx="6066024" cy="2266384"/>
          </a:xfrm>
        </p:grpSpPr>
        <p:cxnSp>
          <p:nvCxnSpPr>
            <p:cNvPr id="20" name="Straight Connector 19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142203" y="4015240"/>
              <a:ext cx="6066024" cy="2266384"/>
              <a:chOff x="244092" y="3124201"/>
              <a:chExt cx="6066024" cy="226638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26009" y="3506063"/>
                <a:ext cx="5984107" cy="52349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  <a:p>
                <a:pPr marL="91440" indent="-182880">
                  <a:buSzPct val="25000"/>
                  <a:buFont typeface="Arial" charset="0"/>
                  <a:buChar char="•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44092" y="3150470"/>
                <a:ext cx="5823892" cy="330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Principal Research Investigators (Name, Institution)</a:t>
                </a: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6186683" y="1848973"/>
            <a:ext cx="6005317" cy="2565523"/>
            <a:chOff x="202910" y="4015240"/>
            <a:chExt cx="6005317" cy="2266384"/>
          </a:xfrm>
        </p:grpSpPr>
        <p:cxnSp>
          <p:nvCxnSpPr>
            <p:cNvPr id="27" name="Straight Connector 26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202910" y="4015240"/>
              <a:ext cx="6005317" cy="2266384"/>
              <a:chOff x="304799" y="3124201"/>
              <a:chExt cx="6005317" cy="2266384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26009" y="3506063"/>
                <a:ext cx="5984107" cy="299079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tx1"/>
                  </a:buClr>
                  <a:buSzPct val="100000"/>
                  <a:buFont typeface="Arial" charset="0"/>
                  <a:buChar char="•"/>
                </a:pPr>
                <a:endParaRPr lang="en-US" sz="16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2691" y="3141155"/>
                <a:ext cx="5517399" cy="326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Community Partners (Name, Institution)</a:t>
                </a: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F9C356F-8892-4489-B06B-7770F01EFAC1}"/>
              </a:ext>
            </a:extLst>
          </p:cNvPr>
          <p:cNvSpPr txBox="1"/>
          <p:nvPr/>
        </p:nvSpPr>
        <p:spPr>
          <a:xfrm>
            <a:off x="2196098" y="5091656"/>
            <a:ext cx="7799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slide serves as a brief Introduction to investigators and community partners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BD81167-EBC6-4159-8BED-E251480A949A}"/>
              </a:ext>
            </a:extLst>
          </p:cNvPr>
          <p:cNvSpPr txBox="1"/>
          <p:nvPr/>
        </p:nvSpPr>
        <p:spPr>
          <a:xfrm>
            <a:off x="9819556" y="64886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15(s)</a:t>
            </a:r>
          </a:p>
        </p:txBody>
      </p:sp>
    </p:spTree>
    <p:extLst>
      <p:ext uri="{BB962C8B-B14F-4D97-AF65-F5344CB8AC3E}">
        <p14:creationId xmlns:p14="http://schemas.microsoft.com/office/powerpoint/2010/main" val="182837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 advTm="30000"/>
    </mc:Choice>
    <mc:Fallback xmlns="">
      <p:transition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83252A-6565-42F0-9468-E3FC7B0F01FF}"/>
              </a:ext>
            </a:extLst>
          </p:cNvPr>
          <p:cNvSpPr/>
          <p:nvPr/>
        </p:nvSpPr>
        <p:spPr>
          <a:xfrm>
            <a:off x="6546783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3EFAD4-DB85-41DF-A091-CDAFE7C790C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89951" y="6379197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A11AA2-3AD9-4148-A107-607C73CB4E1E}"/>
              </a:ext>
            </a:extLst>
          </p:cNvPr>
          <p:cNvSpPr/>
          <p:nvPr/>
        </p:nvSpPr>
        <p:spPr>
          <a:xfrm>
            <a:off x="663284" y="2504555"/>
            <a:ext cx="43594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A visual representation/schematic of your project and the desired products/outcomes, as well as how your activities are helping you achieve this. In the schematic, include how the researchers and community stakeholders feed into the project. </a:t>
            </a:r>
          </a:p>
        </p:txBody>
      </p:sp>
      <p:sp>
        <p:nvSpPr>
          <p:cNvPr id="21" name="Title 8">
            <a:extLst>
              <a:ext uri="{FF2B5EF4-FFF2-40B4-BE49-F238E27FC236}">
                <a16:creationId xmlns:a16="http://schemas.microsoft.com/office/drawing/2014/main" id="{9A3A1FDF-60BD-4000-B265-992AE065420C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77090F-8F36-434C-B6D7-C14AEFDA8846}"/>
              </a:ext>
            </a:extLst>
          </p:cNvPr>
          <p:cNvSpPr txBox="1"/>
          <p:nvPr/>
        </p:nvSpPr>
        <p:spPr>
          <a:xfrm>
            <a:off x="6853448" y="2690336"/>
            <a:ext cx="425485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Describe the proposed research and pilot approach for addressing the problem identified in this project and the expected community impact. </a:t>
            </a:r>
          </a:p>
          <a:p>
            <a:pPr lvl="1"/>
            <a:endParaRPr lang="en-US" b="1" u="sng" dirty="0">
              <a:solidFill>
                <a:srgbClr val="FF0000"/>
              </a:solidFill>
            </a:endParaRP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(1-2 bullets addressing this)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BE36CE-617C-46B6-ADE9-FDD759A59B25}"/>
              </a:ext>
            </a:extLst>
          </p:cNvPr>
          <p:cNvSpPr txBox="1"/>
          <p:nvPr/>
        </p:nvSpPr>
        <p:spPr>
          <a:xfrm>
            <a:off x="2137805" y="1451876"/>
            <a:ext cx="179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Visual Schematic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E1961F-4B75-4236-89EF-84062F14BF67}"/>
              </a:ext>
            </a:extLst>
          </p:cNvPr>
          <p:cNvSpPr txBox="1"/>
          <p:nvPr/>
        </p:nvSpPr>
        <p:spPr>
          <a:xfrm>
            <a:off x="8455700" y="1452841"/>
            <a:ext cx="1501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Project Vision</a:t>
            </a:r>
          </a:p>
        </p:txBody>
      </p:sp>
    </p:spTree>
    <p:extLst>
      <p:ext uri="{BB962C8B-B14F-4D97-AF65-F5344CB8AC3E}">
        <p14:creationId xmlns:p14="http://schemas.microsoft.com/office/powerpoint/2010/main" val="215610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7793C1-2495-40C5-B442-F4D55A19AEDF}"/>
              </a:ext>
            </a:extLst>
          </p:cNvPr>
          <p:cNvSpPr/>
          <p:nvPr/>
        </p:nvSpPr>
        <p:spPr>
          <a:xfrm>
            <a:off x="6561038" y="971343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CF8F3-441C-4304-8071-E61D6C4B7DA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0" y="6414257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7F8677-8B31-E149-83D8-CCE38B59144C}"/>
              </a:ext>
            </a:extLst>
          </p:cNvPr>
          <p:cNvSpPr/>
          <p:nvPr/>
        </p:nvSpPr>
        <p:spPr>
          <a:xfrm>
            <a:off x="597531" y="2236980"/>
            <a:ext cx="48709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What is the problem being addressed and how have the needs of the target community (e.g., end-users, beneficiaries and community stakeholders) helped to shape the vision and activities of the project? </a:t>
            </a:r>
          </a:p>
          <a:p>
            <a:pPr lvl="1"/>
            <a:endParaRPr lang="en-US" b="1" u="sng" dirty="0"/>
          </a:p>
          <a:p>
            <a:pPr lvl="1"/>
            <a:r>
              <a:rPr lang="en-US" sz="1400" b="1" u="sng" dirty="0"/>
              <a:t>Be sure to mention the City, State of the target community, as well as community partners (mention this only within this section)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231CE6-99EB-CA46-9822-06CE4C0C348C}"/>
              </a:ext>
            </a:extLst>
          </p:cNvPr>
          <p:cNvSpPr/>
          <p:nvPr/>
        </p:nvSpPr>
        <p:spPr>
          <a:xfrm>
            <a:off x="6561038" y="2967335"/>
            <a:ext cx="52374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What are the fundamental social science and technological advances you anticipate at the conclusion of the project?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213692-19C8-B249-8C14-D18C8886EFA2}"/>
              </a:ext>
            </a:extLst>
          </p:cNvPr>
          <p:cNvSpPr txBox="1"/>
          <p:nvPr/>
        </p:nvSpPr>
        <p:spPr>
          <a:xfrm>
            <a:off x="1883279" y="1730129"/>
            <a:ext cx="229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Use-Inspired Research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60841B-A48B-E844-AFFB-977AC7210B9D}"/>
              </a:ext>
            </a:extLst>
          </p:cNvPr>
          <p:cNvSpPr txBox="1"/>
          <p:nvPr/>
        </p:nvSpPr>
        <p:spPr>
          <a:xfrm>
            <a:off x="7484091" y="1730129"/>
            <a:ext cx="369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Fundamental Research Contributions</a:t>
            </a:r>
          </a:p>
        </p:txBody>
      </p:sp>
      <p:sp>
        <p:nvSpPr>
          <p:cNvPr id="19" name="Title 8">
            <a:extLst>
              <a:ext uri="{FF2B5EF4-FFF2-40B4-BE49-F238E27FC236}">
                <a16:creationId xmlns:a16="http://schemas.microsoft.com/office/drawing/2014/main" id="{BC2DB99C-CBBF-46D2-B347-F5389608CE17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5D591-EDCC-4F19-94A4-17F4C288456A}"/>
              </a:ext>
            </a:extLst>
          </p:cNvPr>
          <p:cNvSpPr txBox="1"/>
          <p:nvPr/>
        </p:nvSpPr>
        <p:spPr>
          <a:xfrm>
            <a:off x="3996795" y="6276988"/>
            <a:ext cx="377560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b="1" i="1" dirty="0">
                <a:solidFill>
                  <a:srgbClr val="FF0000"/>
                </a:solidFill>
              </a:rPr>
              <a:t>(1-2 bullets addressing each box)</a:t>
            </a:r>
          </a:p>
        </p:txBody>
      </p:sp>
    </p:spTree>
    <p:extLst>
      <p:ext uri="{BB962C8B-B14F-4D97-AF65-F5344CB8AC3E}">
        <p14:creationId xmlns:p14="http://schemas.microsoft.com/office/powerpoint/2010/main" val="70385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Update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FB2C2-54A0-482A-ABE1-1570D5BAAB89}"/>
              </a:ext>
            </a:extLst>
          </p:cNvPr>
          <p:cNvSpPr txBox="1"/>
          <p:nvPr/>
        </p:nvSpPr>
        <p:spPr>
          <a:xfrm>
            <a:off x="2126233" y="1792428"/>
            <a:ext cx="81323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+mj-lt"/>
              </a:rPr>
              <a:t>Describe progress to-date of the project outcomes (addressing research questions, development of a new technology etc.). If relevant, you may have your community partner participate in this portion of the lightning talk.</a:t>
            </a:r>
          </a:p>
          <a:p>
            <a:pPr algn="just"/>
            <a:endParaRPr lang="en-US" b="1" dirty="0">
              <a:latin typeface="+mj-lt"/>
            </a:endParaRPr>
          </a:p>
          <a:p>
            <a:pPr algn="just"/>
            <a:r>
              <a:rPr lang="en-US" b="1" dirty="0">
                <a:latin typeface="+mj-lt"/>
              </a:rPr>
              <a:t>NOTE: Emphasize research activities that will be carried out over the course of this project and how they relate to plans for future products.</a:t>
            </a:r>
          </a:p>
          <a:p>
            <a:pPr algn="just"/>
            <a:endParaRPr lang="en-US" b="1" dirty="0">
              <a:latin typeface="+mj-lt"/>
              <a:ea typeface="Arial" charset="0"/>
              <a:cs typeface="Arial" charset="0"/>
            </a:endParaRPr>
          </a:p>
          <a:p>
            <a:pPr algn="just"/>
            <a:r>
              <a:rPr lang="en-US" b="1" dirty="0">
                <a:latin typeface="+mj-lt"/>
                <a:ea typeface="Arial" charset="0"/>
                <a:cs typeface="Arial" charset="0"/>
              </a:rPr>
              <a:t>Inclusion of </a:t>
            </a:r>
            <a:r>
              <a:rPr lang="en-US" b="1" u="sng" dirty="0">
                <a:latin typeface="+mj-lt"/>
                <a:ea typeface="Arial" charset="0"/>
                <a:cs typeface="Arial" charset="0"/>
              </a:rPr>
              <a:t>data visualization, photos, or video demonstrations</a:t>
            </a:r>
            <a:r>
              <a:rPr lang="en-US" b="1" dirty="0">
                <a:latin typeface="+mj-lt"/>
                <a:ea typeface="Arial" charset="0"/>
                <a:cs typeface="Arial" charset="0"/>
              </a:rPr>
              <a:t> that concretely exhibit steps towards achieving project outcomes is strongly encouraged for this portion of the lightning talk.</a:t>
            </a:r>
            <a:endParaRPr lang="en-US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65DA65-352E-48B3-8DBF-2A327D13A92B}"/>
              </a:ext>
            </a:extLst>
          </p:cNvPr>
          <p:cNvSpPr txBox="1"/>
          <p:nvPr/>
        </p:nvSpPr>
        <p:spPr>
          <a:xfrm>
            <a:off x="99653" y="6386211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90(s)</a:t>
            </a:r>
          </a:p>
        </p:txBody>
      </p:sp>
    </p:spTree>
    <p:extLst>
      <p:ext uri="{BB962C8B-B14F-4D97-AF65-F5344CB8AC3E}">
        <p14:creationId xmlns:p14="http://schemas.microsoft.com/office/powerpoint/2010/main" val="221531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201699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Evolution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8A4C9-6516-4F59-901C-D24392009710}"/>
              </a:ext>
            </a:extLst>
          </p:cNvPr>
          <p:cNvSpPr txBox="1"/>
          <p:nvPr/>
        </p:nvSpPr>
        <p:spPr>
          <a:xfrm>
            <a:off x="374388" y="1435765"/>
            <a:ext cx="1181761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have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project activities to-date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shaped or evolved the long-term vision of the project? Specifically, we want to understand how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engagement with your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(e.g., researchers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community partners) and feedback from the target community is informing your research and pilot activities. Give one or two specific examples.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3D375D-C759-43A7-B811-4079584A124E}"/>
              </a:ext>
            </a:extLst>
          </p:cNvPr>
          <p:cNvSpPr txBox="1"/>
          <p:nvPr/>
        </p:nvSpPr>
        <p:spPr>
          <a:xfrm>
            <a:off x="0" y="64529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45(s)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DBFBF-1707-E649-BC58-D04ADF4D0AB4}"/>
              </a:ext>
            </a:extLst>
          </p:cNvPr>
          <p:cNvSpPr txBox="1"/>
          <p:nvPr/>
        </p:nvSpPr>
        <p:spPr>
          <a:xfrm>
            <a:off x="566551" y="2980436"/>
            <a:ext cx="110588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 </a:t>
            </a:r>
          </a:p>
          <a:p>
            <a:r>
              <a:rPr lang="en-US" i="1" dirty="0"/>
              <a:t>“We learned that the residents were not comfortable with a warning system in which government officials would offer evacuation based on potentially inaccurate risk predictions. Thus, we moved from a formal alert system to an integrated data dashboard that embedded locally-collected data and enabled the residents to make their own evacuation decisions.”</a:t>
            </a:r>
          </a:p>
          <a:p>
            <a:endParaRPr lang="en-US" i="1" dirty="0"/>
          </a:p>
          <a:p>
            <a:r>
              <a:rPr lang="en-US" i="1" dirty="0"/>
              <a:t>“We learned that emergency managers may have challenges trusting and using crowdsourced data to make correct decisions and allocate resources properly to the affected population who need them most. As a result, we have reevaluated our earlier crowdsourced-based design to ensure that the information propagating through our system is trustworthy to all who use it.”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4577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 idx="4294967295"/>
          </p:nvPr>
        </p:nvSpPr>
        <p:spPr>
          <a:xfrm>
            <a:off x="619125" y="166688"/>
            <a:ext cx="11572875" cy="6492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Anticipated outcomes &amp; success measures for next year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88C713-2628-F145-AB47-A08327E0737E}"/>
              </a:ext>
            </a:extLst>
          </p:cNvPr>
          <p:cNvSpPr txBox="1"/>
          <p:nvPr/>
        </p:nvSpPr>
        <p:spPr>
          <a:xfrm>
            <a:off x="2401236" y="2414906"/>
            <a:ext cx="7389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Describe at least two project milestones and/or products that you plan to accomplish over the next year.</a:t>
            </a:r>
          </a:p>
          <a:p>
            <a:endParaRPr lang="en-US" b="1" dirty="0"/>
          </a:p>
          <a:p>
            <a:r>
              <a:rPr lang="en-US" b="1" dirty="0"/>
              <a:t>Provide an overview of the specific research activities you will undertake to accomplish these milestones or products.</a:t>
            </a:r>
            <a:endParaRPr lang="en-US" b="1" dirty="0">
              <a:cs typeface="Arial" charset="0"/>
            </a:endParaRPr>
          </a:p>
          <a:p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AEB445-AFB4-49FB-A3A4-7EF20D2ABAE6}"/>
              </a:ext>
            </a:extLst>
          </p:cNvPr>
          <p:cNvSpPr txBox="1"/>
          <p:nvPr/>
        </p:nvSpPr>
        <p:spPr>
          <a:xfrm>
            <a:off x="9819556" y="64886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</p:spTree>
    <p:extLst>
      <p:ext uri="{BB962C8B-B14F-4D97-AF65-F5344CB8AC3E}">
        <p14:creationId xmlns:p14="http://schemas.microsoft.com/office/powerpoint/2010/main" val="209684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Tm="30000"/>
    </mc:Choice>
    <mc:Fallback xmlns="">
      <p:transition advTm="3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56423F519358469B2A5B2A7355CB1F" ma:contentTypeVersion="5" ma:contentTypeDescription="Create a new document." ma:contentTypeScope="" ma:versionID="d31d63111a989018086fac1cc168dc1d">
  <xsd:schema xmlns:xsd="http://www.w3.org/2001/XMLSchema" xmlns:xs="http://www.w3.org/2001/XMLSchema" xmlns:p="http://schemas.microsoft.com/office/2006/metadata/properties" xmlns:ns2="7d8b48d2-7c6e-4bbd-962c-c73c5f726d13" targetNamespace="http://schemas.microsoft.com/office/2006/metadata/properties" ma:root="true" ma:fieldsID="ede8e6375236f08feadf1b3738a84b08" ns2:_="">
    <xsd:import namespace="7d8b48d2-7c6e-4bbd-962c-c73c5f726d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b48d2-7c6e-4bbd-962c-c73c5f726d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A64A5F-902B-4A03-AF7C-2E15FFD5D5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8b48d2-7c6e-4bbd-962c-c73c5f726d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A914D7-AE7D-48CE-850B-F76E279AEC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CE1924-036B-45B7-882D-09296F392B5C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7d8b48d2-7c6e-4bbd-962c-c73c5f726d1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16095</TotalTime>
  <Words>618</Words>
  <Application>Microsoft Office PowerPoint</Application>
  <PresentationFormat>Widescreen</PresentationFormat>
  <Paragraphs>51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Anticipated outcomes &amp; success measures for next year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Nilsen, Wendy</dc:creator>
  <cp:keywords/>
  <dc:description/>
  <cp:lastModifiedBy>Sharma, Vishal</cp:lastModifiedBy>
  <cp:revision>293</cp:revision>
  <dcterms:created xsi:type="dcterms:W3CDTF">2016-01-15T22:20:06Z</dcterms:created>
  <dcterms:modified xsi:type="dcterms:W3CDTF">2022-07-05T15:17:18Z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0x0101008F56423F519358469B2A5B2A7355CB1F</vt:lpwstr>
  </property>
  <property fmtid="{D5CDD505-2E9C-101B-9397-08002B2CF9AE}" pid="3" name="Order">
    <vt:r8>1000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