
<file path=[Content_Types].xml><?xml version="1.0" encoding="utf-8"?>
<Types xmlns="http://schemas.openxmlformats.org/package/2006/content-types">
  <Default Extension="jpeg" ContentType="image/jpe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1" r:id="rId4"/>
  </p:sldMasterIdLst>
  <p:notesMasterIdLst>
    <p:notesMasterId r:id="rId12"/>
  </p:notesMasterIdLst>
  <p:sldIdLst>
    <p:sldId id="257" r:id="rId5"/>
    <p:sldId id="282" r:id="rId6"/>
    <p:sldId id="283" r:id="rId7"/>
    <p:sldId id="279" r:id="rId8"/>
    <p:sldId id="280" r:id="rId9"/>
    <p:sldId id="281"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16"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heleva, Mariya Z" initials="ZMZ" lastIdx="8" clrIdx="0">
    <p:extLst>
      <p:ext uri="{19B8F6BF-5375-455C-9EA6-DF929625EA0E}">
        <p15:presenceInfo xmlns:p15="http://schemas.microsoft.com/office/powerpoint/2012/main" userId="S::mzheleva@albany.edu::e1150846-d043-4a44-bbcc-3cb51c5066a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93" autoAdjust="0"/>
    <p:restoredTop sz="91020" autoAdjust="0"/>
  </p:normalViewPr>
  <p:slideViewPr>
    <p:cSldViewPr snapToGrid="0" snapToObjects="1">
      <p:cViewPr varScale="1">
        <p:scale>
          <a:sx n="148" d="100"/>
          <a:sy n="148" d="100"/>
        </p:scale>
        <p:origin x="540" y="108"/>
      </p:cViewPr>
      <p:guideLst>
        <p:guide orient="horz" pos="816"/>
        <p:guide pos="384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rma, Vishal" userId="e4c90282-2cc3-469e-9845-61ddef539b43" providerId="ADAL" clId="{089B714B-F11D-4757-A705-00B6586457B0}"/>
    <pc:docChg chg="delSld modSld">
      <pc:chgData name="Sharma, Vishal" userId="e4c90282-2cc3-469e-9845-61ddef539b43" providerId="ADAL" clId="{089B714B-F11D-4757-A705-00B6586457B0}" dt="2022-07-05T15:16:52.314" v="18" actId="20577"/>
      <pc:docMkLst>
        <pc:docMk/>
      </pc:docMkLst>
      <pc:sldChg chg="modSp mod">
        <pc:chgData name="Sharma, Vishal" userId="e4c90282-2cc3-469e-9845-61ddef539b43" providerId="ADAL" clId="{089B714B-F11D-4757-A705-00B6586457B0}" dt="2022-07-05T15:16:52.314" v="18" actId="20577"/>
        <pc:sldMkLst>
          <pc:docMk/>
          <pc:sldMk cId="1828376500" sldId="257"/>
        </pc:sldMkLst>
        <pc:spChg chg="mod">
          <ac:chgData name="Sharma, Vishal" userId="e4c90282-2cc3-469e-9845-61ddef539b43" providerId="ADAL" clId="{089B714B-F11D-4757-A705-00B6586457B0}" dt="2022-07-05T15:16:52.314" v="18" actId="20577"/>
          <ac:spMkLst>
            <pc:docMk/>
            <pc:sldMk cId="1828376500" sldId="257"/>
            <ac:spMk id="11" creationId="{F935C280-BF33-F646-B19A-2FCF7D307EB4}"/>
          </ac:spMkLst>
        </pc:spChg>
        <pc:spChg chg="mod">
          <ac:chgData name="Sharma, Vishal" userId="e4c90282-2cc3-469e-9845-61ddef539b43" providerId="ADAL" clId="{089B714B-F11D-4757-A705-00B6586457B0}" dt="2022-07-05T15:15:34.245" v="9" actId="20577"/>
          <ac:spMkLst>
            <pc:docMk/>
            <pc:sldMk cId="1828376500" sldId="257"/>
            <ac:spMk id="13" creationId="{00000000-0000-0000-0000-000000000000}"/>
          </ac:spMkLst>
        </pc:spChg>
      </pc:sldChg>
      <pc:sldChg chg="del">
        <pc:chgData name="Sharma, Vishal" userId="e4c90282-2cc3-469e-9845-61ddef539b43" providerId="ADAL" clId="{089B714B-F11D-4757-A705-00B6586457B0}" dt="2022-06-15T14:41:30.919" v="0" actId="47"/>
        <pc:sldMkLst>
          <pc:docMk/>
          <pc:sldMk cId="3676638131" sldId="277"/>
        </pc:sldMkLst>
      </pc:sldChg>
    </pc:docChg>
  </pc:docChgLst>
  <pc:docChgLst>
    <pc:chgData name="Sharma, Vishal" userId="e4c90282-2cc3-469e-9845-61ddef539b43" providerId="ADAL" clId="{E984235C-7842-4AB6-8DC8-70424F4F50F9}"/>
    <pc:docChg chg="undo custSel addSld delSld modSld sldOrd">
      <pc:chgData name="Sharma, Vishal" userId="e4c90282-2cc3-469e-9845-61ddef539b43" providerId="ADAL" clId="{E984235C-7842-4AB6-8DC8-70424F4F50F9}" dt="2021-01-28T20:58:11.994" v="891" actId="20577"/>
      <pc:docMkLst>
        <pc:docMk/>
      </pc:docMkLst>
      <pc:sldChg chg="modSp mod">
        <pc:chgData name="Sharma, Vishal" userId="e4c90282-2cc3-469e-9845-61ddef539b43" providerId="ADAL" clId="{E984235C-7842-4AB6-8DC8-70424F4F50F9}" dt="2021-01-28T20:58:11.994" v="891" actId="20577"/>
        <pc:sldMkLst>
          <pc:docMk/>
          <pc:sldMk cId="1828376500" sldId="257"/>
        </pc:sldMkLst>
        <pc:spChg chg="mod">
          <ac:chgData name="Sharma, Vishal" userId="e4c90282-2cc3-469e-9845-61ddef539b43" providerId="ADAL" clId="{E984235C-7842-4AB6-8DC8-70424F4F50F9}" dt="2021-01-28T20:58:11.994" v="891" actId="20577"/>
          <ac:spMkLst>
            <pc:docMk/>
            <pc:sldMk cId="1828376500" sldId="257"/>
            <ac:spMk id="11" creationId="{F935C280-BF33-F646-B19A-2FCF7D307EB4}"/>
          </ac:spMkLst>
        </pc:spChg>
      </pc:sldChg>
      <pc:sldChg chg="modSp mod">
        <pc:chgData name="Sharma, Vishal" userId="e4c90282-2cc3-469e-9845-61ddef539b43" providerId="ADAL" clId="{E984235C-7842-4AB6-8DC8-70424F4F50F9}" dt="2021-01-27T21:58:02.335" v="664" actId="14100"/>
        <pc:sldMkLst>
          <pc:docMk/>
          <pc:sldMk cId="2096842574" sldId="268"/>
        </pc:sldMkLst>
        <pc:spChg chg="mod">
          <ac:chgData name="Sharma, Vishal" userId="e4c90282-2cc3-469e-9845-61ddef539b43" providerId="ADAL" clId="{E984235C-7842-4AB6-8DC8-70424F4F50F9}" dt="2021-01-27T21:58:02.335" v="664" actId="14100"/>
          <ac:spMkLst>
            <pc:docMk/>
            <pc:sldMk cId="2096842574" sldId="268"/>
            <ac:spMk id="4" creationId="{C288C713-2628-F145-AB47-A08327E0737E}"/>
          </ac:spMkLst>
        </pc:spChg>
      </pc:sldChg>
      <pc:sldChg chg="del">
        <pc:chgData name="Sharma, Vishal" userId="e4c90282-2cc3-469e-9845-61ddef539b43" providerId="ADAL" clId="{E984235C-7842-4AB6-8DC8-70424F4F50F9}" dt="2021-01-22T14:29:45.174" v="0" actId="47"/>
        <pc:sldMkLst>
          <pc:docMk/>
          <pc:sldMk cId="1784742802" sldId="277"/>
        </pc:sldMkLst>
      </pc:sldChg>
      <pc:sldChg chg="addSp delSp modSp add mod ord">
        <pc:chgData name="Sharma, Vishal" userId="e4c90282-2cc3-469e-9845-61ddef539b43" providerId="ADAL" clId="{E984235C-7842-4AB6-8DC8-70424F4F50F9}" dt="2021-01-28T20:22:17.925" v="877" actId="1076"/>
        <pc:sldMkLst>
          <pc:docMk/>
          <pc:sldMk cId="3676638131" sldId="277"/>
        </pc:sldMkLst>
        <pc:spChg chg="del mod">
          <ac:chgData name="Sharma, Vishal" userId="e4c90282-2cc3-469e-9845-61ddef539b43" providerId="ADAL" clId="{E984235C-7842-4AB6-8DC8-70424F4F50F9}" dt="2021-01-27T22:00:36.214" v="860" actId="478"/>
          <ac:spMkLst>
            <pc:docMk/>
            <pc:sldMk cId="3676638131" sldId="277"/>
            <ac:spMk id="8" creationId="{00000000-0000-0000-0000-000000000000}"/>
          </ac:spMkLst>
        </pc:spChg>
        <pc:spChg chg="mod">
          <ac:chgData name="Sharma, Vishal" userId="e4c90282-2cc3-469e-9845-61ddef539b43" providerId="ADAL" clId="{E984235C-7842-4AB6-8DC8-70424F4F50F9}" dt="2021-01-27T22:01:14.222" v="874" actId="1076"/>
          <ac:spMkLst>
            <pc:docMk/>
            <pc:sldMk cId="3676638131" sldId="277"/>
            <ac:spMk id="9" creationId="{838E70FD-15BE-6747-9D20-4045DDD0134F}"/>
          </ac:spMkLst>
        </pc:spChg>
        <pc:spChg chg="mod">
          <ac:chgData name="Sharma, Vishal" userId="e4c90282-2cc3-469e-9845-61ddef539b43" providerId="ADAL" clId="{E984235C-7842-4AB6-8DC8-70424F4F50F9}" dt="2021-01-22T17:22:14.800" v="600" actId="20577"/>
          <ac:spMkLst>
            <pc:docMk/>
            <pc:sldMk cId="3676638131" sldId="277"/>
            <ac:spMk id="17" creationId="{9A213692-19C8-B249-8C14-D18C8886EFA2}"/>
          </ac:spMkLst>
        </pc:spChg>
        <pc:spChg chg="add mod">
          <ac:chgData name="Sharma, Vishal" userId="e4c90282-2cc3-469e-9845-61ddef539b43" providerId="ADAL" clId="{E984235C-7842-4AB6-8DC8-70424F4F50F9}" dt="2021-01-28T20:22:17.925" v="877" actId="1076"/>
          <ac:spMkLst>
            <pc:docMk/>
            <pc:sldMk cId="3676638131" sldId="277"/>
            <ac:spMk id="19" creationId="{27AEDBD0-A3E2-4C43-B761-7D87A96D0CD8}"/>
          </ac:spMkLst>
        </pc:spChg>
        <pc:spChg chg="mod">
          <ac:chgData name="Sharma, Vishal" userId="e4c90282-2cc3-469e-9845-61ddef539b43" providerId="ADAL" clId="{E984235C-7842-4AB6-8DC8-70424F4F50F9}" dt="2021-01-27T22:01:01.816" v="870" actId="1076"/>
          <ac:spMkLst>
            <pc:docMk/>
            <pc:sldMk cId="3676638131" sldId="277"/>
            <ac:spMk id="20" creationId="{F5A11AA2-3AD9-4148-A107-607C73CB4E1E}"/>
          </ac:spMkLst>
        </pc:spChg>
      </pc:sldChg>
      <pc:sldChg chg="addSp delSp modSp mod">
        <pc:chgData name="Sharma, Vishal" userId="e4c90282-2cc3-469e-9845-61ddef539b43" providerId="ADAL" clId="{E984235C-7842-4AB6-8DC8-70424F4F50F9}" dt="2021-01-27T21:51:04.880" v="653" actId="20577"/>
        <pc:sldMkLst>
          <pc:docMk/>
          <pc:sldMk cId="2215316544" sldId="279"/>
        </pc:sldMkLst>
        <pc:spChg chg="mod">
          <ac:chgData name="Sharma, Vishal" userId="e4c90282-2cc3-469e-9845-61ddef539b43" providerId="ADAL" clId="{E984235C-7842-4AB6-8DC8-70424F4F50F9}" dt="2021-01-27T21:51:04.880" v="653" actId="20577"/>
          <ac:spMkLst>
            <pc:docMk/>
            <pc:sldMk cId="2215316544" sldId="279"/>
            <ac:spMk id="4" creationId="{F1CFB2C2-54A0-482A-ABE1-1570D5BAAB89}"/>
          </ac:spMkLst>
        </pc:spChg>
        <pc:spChg chg="mod">
          <ac:chgData name="Sharma, Vishal" userId="e4c90282-2cc3-469e-9845-61ddef539b43" providerId="ADAL" clId="{E984235C-7842-4AB6-8DC8-70424F4F50F9}" dt="2021-01-22T14:31:47.915" v="9" actId="20577"/>
          <ac:spMkLst>
            <pc:docMk/>
            <pc:sldMk cId="2215316544" sldId="279"/>
            <ac:spMk id="5" creationId="{2A65DA65-352E-48B3-8DBF-2A327D13A92B}"/>
          </ac:spMkLst>
        </pc:spChg>
        <pc:spChg chg="add del mod">
          <ac:chgData name="Sharma, Vishal" userId="e4c90282-2cc3-469e-9845-61ddef539b43" providerId="ADAL" clId="{E984235C-7842-4AB6-8DC8-70424F4F50F9}" dt="2021-01-22T14:31:19.190" v="7" actId="478"/>
          <ac:spMkLst>
            <pc:docMk/>
            <pc:sldMk cId="2215316544" sldId="279"/>
            <ac:spMk id="6" creationId="{725BEB65-A24A-48A5-B16F-69FD02A0A0FF}"/>
          </ac:spMkLst>
        </pc:spChg>
      </pc:sldChg>
      <pc:sldChg chg="addSp delSp modSp mod">
        <pc:chgData name="Sharma, Vishal" userId="e4c90282-2cc3-469e-9845-61ddef539b43" providerId="ADAL" clId="{E984235C-7842-4AB6-8DC8-70424F4F50F9}" dt="2021-01-22T14:36:12.928" v="177" actId="114"/>
        <pc:sldMkLst>
          <pc:docMk/>
          <pc:sldMk cId="3545772153" sldId="280"/>
        </pc:sldMkLst>
        <pc:spChg chg="del mod">
          <ac:chgData name="Sharma, Vishal" userId="e4c90282-2cc3-469e-9845-61ddef539b43" providerId="ADAL" clId="{E984235C-7842-4AB6-8DC8-70424F4F50F9}" dt="2021-01-22T14:36:01.869" v="161" actId="478"/>
          <ac:spMkLst>
            <pc:docMk/>
            <pc:sldMk cId="3545772153" sldId="280"/>
            <ac:spMk id="6" creationId="{6CC8A4C9-6516-4F59-901C-D24392009710}"/>
          </ac:spMkLst>
        </pc:spChg>
        <pc:spChg chg="mod">
          <ac:chgData name="Sharma, Vishal" userId="e4c90282-2cc3-469e-9845-61ddef539b43" providerId="ADAL" clId="{E984235C-7842-4AB6-8DC8-70424F4F50F9}" dt="2021-01-22T14:36:12.928" v="177" actId="114"/>
          <ac:spMkLst>
            <pc:docMk/>
            <pc:sldMk cId="3545772153" sldId="280"/>
            <ac:spMk id="7" creationId="{373DBFBF-1707-E649-BC58-D04ADF4D0AB4}"/>
          </ac:spMkLst>
        </pc:spChg>
        <pc:spChg chg="add del mod">
          <ac:chgData name="Sharma, Vishal" userId="e4c90282-2cc3-469e-9845-61ddef539b43" providerId="ADAL" clId="{E984235C-7842-4AB6-8DC8-70424F4F50F9}" dt="2021-01-22T14:35:35.807" v="158" actId="478"/>
          <ac:spMkLst>
            <pc:docMk/>
            <pc:sldMk cId="3545772153" sldId="280"/>
            <ac:spMk id="8" creationId="{79A57CF7-B180-4021-846F-889560136171}"/>
          </ac:spMkLst>
        </pc:spChg>
        <pc:spChg chg="add del mod">
          <ac:chgData name="Sharma, Vishal" userId="e4c90282-2cc3-469e-9845-61ddef539b43" providerId="ADAL" clId="{E984235C-7842-4AB6-8DC8-70424F4F50F9}" dt="2021-01-22T14:33:26.544" v="78" actId="478"/>
          <ac:spMkLst>
            <pc:docMk/>
            <pc:sldMk cId="3545772153" sldId="280"/>
            <ac:spMk id="9" creationId="{13622E0A-9980-4EB0-A8DE-E1D160826418}"/>
          </ac:spMkLst>
        </pc:spChg>
        <pc:spChg chg="add mod">
          <ac:chgData name="Sharma, Vishal" userId="e4c90282-2cc3-469e-9845-61ddef539b43" providerId="ADAL" clId="{E984235C-7842-4AB6-8DC8-70424F4F50F9}" dt="2021-01-22T14:36:06.640" v="163" actId="1076"/>
          <ac:spMkLst>
            <pc:docMk/>
            <pc:sldMk cId="3545772153" sldId="280"/>
            <ac:spMk id="10" creationId="{38082C09-FBC1-4226-B1A7-7E91901D16BC}"/>
          </ac:spMkLst>
        </pc:spChg>
        <pc:picChg chg="del">
          <ac:chgData name="Sharma, Vishal" userId="e4c90282-2cc3-469e-9845-61ddef539b43" providerId="ADAL" clId="{E984235C-7842-4AB6-8DC8-70424F4F50F9}" dt="2021-01-22T14:31:55.627" v="10" actId="478"/>
          <ac:picMkLst>
            <pc:docMk/>
            <pc:sldMk cId="3545772153" sldId="280"/>
            <ac:picMk id="5" creationId="{FEE84E76-39B8-432F-AE57-21306C452A81}"/>
          </ac:picMkLst>
        </pc:picChg>
      </pc:sldChg>
      <pc:sldChg chg="addSp modSp mod">
        <pc:chgData name="Sharma, Vishal" userId="e4c90282-2cc3-469e-9845-61ddef539b43" providerId="ADAL" clId="{E984235C-7842-4AB6-8DC8-70424F4F50F9}" dt="2021-01-22T14:42:05.510" v="597" actId="1076"/>
        <pc:sldMkLst>
          <pc:docMk/>
          <pc:sldMk cId="5960080" sldId="281"/>
        </pc:sldMkLst>
        <pc:spChg chg="add mod">
          <ac:chgData name="Sharma, Vishal" userId="e4c90282-2cc3-469e-9845-61ddef539b43" providerId="ADAL" clId="{E984235C-7842-4AB6-8DC8-70424F4F50F9}" dt="2021-01-22T14:42:05.510" v="597" actId="1076"/>
          <ac:spMkLst>
            <pc:docMk/>
            <pc:sldMk cId="5960080" sldId="281"/>
            <ac:spMk id="2" creationId="{5F7762B8-0350-4FD5-84AD-BFF45EE90AC1}"/>
          </ac:spMkLst>
        </pc:spChg>
        <pc:spChg chg="mod">
          <ac:chgData name="Sharma, Vishal" userId="e4c90282-2cc3-469e-9845-61ddef539b43" providerId="ADAL" clId="{E984235C-7842-4AB6-8DC8-70424F4F50F9}" dt="2021-01-22T14:41:49.171" v="583" actId="1076"/>
          <ac:spMkLst>
            <pc:docMk/>
            <pc:sldMk cId="5960080" sldId="281"/>
            <ac:spMk id="4" creationId="{7D721597-66CA-4AC3-85CC-40520A9755D9}"/>
          </ac:spMkLst>
        </pc:spChg>
        <pc:spChg chg="mod">
          <ac:chgData name="Sharma, Vishal" userId="e4c90282-2cc3-469e-9845-61ddef539b43" providerId="ADAL" clId="{E984235C-7842-4AB6-8DC8-70424F4F50F9}" dt="2021-01-22T14:38:19.429" v="331" actId="20577"/>
          <ac:spMkLst>
            <pc:docMk/>
            <pc:sldMk cId="5960080" sldId="281"/>
            <ac:spMk id="18" creationId="{00000000-0000-0000-0000-000000000000}"/>
          </ac:spMkLst>
        </pc:spChg>
      </pc:sldChg>
      <pc:sldChg chg="delSp del mod">
        <pc:chgData name="Sharma, Vishal" userId="e4c90282-2cc3-469e-9845-61ddef539b43" providerId="ADAL" clId="{E984235C-7842-4AB6-8DC8-70424F4F50F9}" dt="2021-01-22T14:36:24.721" v="178" actId="47"/>
        <pc:sldMkLst>
          <pc:docMk/>
          <pc:sldMk cId="4286662872" sldId="282"/>
        </pc:sldMkLst>
        <pc:picChg chg="del">
          <ac:chgData name="Sharma, Vishal" userId="e4c90282-2cc3-469e-9845-61ddef539b43" providerId="ADAL" clId="{E984235C-7842-4AB6-8DC8-70424F4F50F9}" dt="2021-01-22T14:32:08.858" v="11" actId="478"/>
          <ac:picMkLst>
            <pc:docMk/>
            <pc:sldMk cId="4286662872" sldId="282"/>
            <ac:picMk id="11" creationId="{CFB3C369-5092-3B4F-8CD2-1BE32A59BB61}"/>
          </ac:picMkLst>
        </pc:pic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1-01-20T16:14:57.836" idx="8">
    <p:pos x="10" y="10"/>
    <p:text>Run the slides by the OC, esp. seek feedback on excerpts from folks whose project input was cited.</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BCB06A-0753-8142-AC4A-D731667376EB}" type="datetimeFigureOut">
              <a:rPr lang="en-US" smtClean="0"/>
              <a:t>7/5/2022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C3F6D4-C46E-5B48-9C82-B3110DDD8D25}" type="slidenum">
              <a:rPr lang="en-US" smtClean="0"/>
              <a:t>‹#›</a:t>
            </a:fld>
            <a:endParaRPr lang="en-US"/>
          </a:p>
        </p:txBody>
      </p:sp>
    </p:spTree>
    <p:extLst>
      <p:ext uri="{BB962C8B-B14F-4D97-AF65-F5344CB8AC3E}">
        <p14:creationId xmlns:p14="http://schemas.microsoft.com/office/powerpoint/2010/main" val="398275153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C3F6D4-C46E-5B48-9C82-B3110DDD8D25}" type="slidenum">
              <a:rPr lang="en-US" smtClean="0"/>
              <a:t>1</a:t>
            </a:fld>
            <a:endParaRPr lang="en-US"/>
          </a:p>
        </p:txBody>
      </p:sp>
    </p:spTree>
    <p:extLst>
      <p:ext uri="{BB962C8B-B14F-4D97-AF65-F5344CB8AC3E}">
        <p14:creationId xmlns:p14="http://schemas.microsoft.com/office/powerpoint/2010/main" val="3296765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4DC3F6D4-C46E-5B48-9C82-B3110DDD8D25}" type="slidenum">
              <a:rPr lang="en-US" smtClean="0"/>
              <a:t>2</a:t>
            </a:fld>
            <a:endParaRPr lang="en-US"/>
          </a:p>
        </p:txBody>
      </p:sp>
    </p:spTree>
    <p:extLst>
      <p:ext uri="{BB962C8B-B14F-4D97-AF65-F5344CB8AC3E}">
        <p14:creationId xmlns:p14="http://schemas.microsoft.com/office/powerpoint/2010/main" val="22459770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4DC3F6D4-C46E-5B48-9C82-B3110DDD8D25}" type="slidenum">
              <a:rPr lang="en-US" smtClean="0"/>
              <a:t>3</a:t>
            </a:fld>
            <a:endParaRPr lang="en-US"/>
          </a:p>
        </p:txBody>
      </p:sp>
    </p:spTree>
    <p:extLst>
      <p:ext uri="{BB962C8B-B14F-4D97-AF65-F5344CB8AC3E}">
        <p14:creationId xmlns:p14="http://schemas.microsoft.com/office/powerpoint/2010/main" val="3658216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lgn="just"/>
            <a:endParaRPr lang="en-US" b="1" dirty="0"/>
          </a:p>
        </p:txBody>
      </p:sp>
      <p:sp>
        <p:nvSpPr>
          <p:cNvPr id="4" name="Slide Number Placeholder 3"/>
          <p:cNvSpPr>
            <a:spLocks noGrp="1"/>
          </p:cNvSpPr>
          <p:nvPr>
            <p:ph type="sldNum" sz="quarter" idx="10"/>
          </p:nvPr>
        </p:nvSpPr>
        <p:spPr/>
        <p:txBody>
          <a:bodyPr/>
          <a:lstStyle/>
          <a:p>
            <a:fld id="{4DC3F6D4-C46E-5B48-9C82-B3110DDD8D25}" type="slidenum">
              <a:rPr lang="en-US" smtClean="0"/>
              <a:t>4</a:t>
            </a:fld>
            <a:endParaRPr lang="en-US"/>
          </a:p>
        </p:txBody>
      </p:sp>
    </p:spTree>
    <p:extLst>
      <p:ext uri="{BB962C8B-B14F-4D97-AF65-F5344CB8AC3E}">
        <p14:creationId xmlns:p14="http://schemas.microsoft.com/office/powerpoint/2010/main" val="4206658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lgn="just"/>
            <a:endParaRPr lang="en-US" b="1" dirty="0"/>
          </a:p>
        </p:txBody>
      </p:sp>
      <p:sp>
        <p:nvSpPr>
          <p:cNvPr id="4" name="Slide Number Placeholder 3"/>
          <p:cNvSpPr>
            <a:spLocks noGrp="1"/>
          </p:cNvSpPr>
          <p:nvPr>
            <p:ph type="sldNum" sz="quarter" idx="10"/>
          </p:nvPr>
        </p:nvSpPr>
        <p:spPr/>
        <p:txBody>
          <a:bodyPr/>
          <a:lstStyle/>
          <a:p>
            <a:fld id="{4DC3F6D4-C46E-5B48-9C82-B3110DDD8D25}" type="slidenum">
              <a:rPr lang="en-US" smtClean="0"/>
              <a:t>5</a:t>
            </a:fld>
            <a:endParaRPr lang="en-US"/>
          </a:p>
        </p:txBody>
      </p:sp>
    </p:spTree>
    <p:extLst>
      <p:ext uri="{BB962C8B-B14F-4D97-AF65-F5344CB8AC3E}">
        <p14:creationId xmlns:p14="http://schemas.microsoft.com/office/powerpoint/2010/main" val="3372089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lgn="just"/>
            <a:endParaRPr lang="en-US" b="1" dirty="0"/>
          </a:p>
        </p:txBody>
      </p:sp>
      <p:sp>
        <p:nvSpPr>
          <p:cNvPr id="4" name="Slide Number Placeholder 3"/>
          <p:cNvSpPr>
            <a:spLocks noGrp="1"/>
          </p:cNvSpPr>
          <p:nvPr>
            <p:ph type="sldNum" sz="quarter" idx="10"/>
          </p:nvPr>
        </p:nvSpPr>
        <p:spPr/>
        <p:txBody>
          <a:bodyPr/>
          <a:lstStyle/>
          <a:p>
            <a:fld id="{4DC3F6D4-C46E-5B48-9C82-B3110DDD8D25}" type="slidenum">
              <a:rPr lang="en-US" smtClean="0"/>
              <a:t>6</a:t>
            </a:fld>
            <a:endParaRPr lang="en-US"/>
          </a:p>
        </p:txBody>
      </p:sp>
    </p:spTree>
    <p:extLst>
      <p:ext uri="{BB962C8B-B14F-4D97-AF65-F5344CB8AC3E}">
        <p14:creationId xmlns:p14="http://schemas.microsoft.com/office/powerpoint/2010/main" val="943068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0" algn="just"/>
            <a:endParaRPr lang="en-US" b="1" dirty="0"/>
          </a:p>
        </p:txBody>
      </p:sp>
      <p:sp>
        <p:nvSpPr>
          <p:cNvPr id="4" name="Slide Number Placeholder 3"/>
          <p:cNvSpPr>
            <a:spLocks noGrp="1"/>
          </p:cNvSpPr>
          <p:nvPr>
            <p:ph type="sldNum" sz="quarter" idx="10"/>
          </p:nvPr>
        </p:nvSpPr>
        <p:spPr/>
        <p:txBody>
          <a:bodyPr/>
          <a:lstStyle/>
          <a:p>
            <a:fld id="{4DC3F6D4-C46E-5B48-9C82-B3110DDD8D25}" type="slidenum">
              <a:rPr lang="en-US" smtClean="0"/>
              <a:t>7</a:t>
            </a:fld>
            <a:endParaRPr lang="en-US"/>
          </a:p>
        </p:txBody>
      </p:sp>
    </p:spTree>
    <p:extLst>
      <p:ext uri="{BB962C8B-B14F-4D97-AF65-F5344CB8AC3E}">
        <p14:creationId xmlns:p14="http://schemas.microsoft.com/office/powerpoint/2010/main" val="1426493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EEFDED8-02F0-504F-827D-8519E00A3956}" type="datetimeFigureOut">
              <a:rPr lang="en-US" smtClean="0"/>
              <a:t>7/5/2022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1D023-4AC1-4F41-92D0-222C0E156FA4}" type="slidenum">
              <a:rPr lang="en-US" smtClean="0"/>
              <a:t>‹#›</a:t>
            </a:fld>
            <a:endParaRPr lang="en-US"/>
          </a:p>
        </p:txBody>
      </p:sp>
    </p:spTree>
    <p:extLst>
      <p:ext uri="{BB962C8B-B14F-4D97-AF65-F5344CB8AC3E}">
        <p14:creationId xmlns:p14="http://schemas.microsoft.com/office/powerpoint/2010/main" val="2085026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EEFDED8-02F0-504F-827D-8519E00A3956}" type="datetimeFigureOut">
              <a:rPr lang="en-US" smtClean="0"/>
              <a:t>7/5/2022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1D023-4AC1-4F41-92D0-222C0E156FA4}" type="slidenum">
              <a:rPr lang="en-US" smtClean="0"/>
              <a:t>‹#›</a:t>
            </a:fld>
            <a:endParaRPr lang="en-US"/>
          </a:p>
        </p:txBody>
      </p:sp>
    </p:spTree>
    <p:extLst>
      <p:ext uri="{BB962C8B-B14F-4D97-AF65-F5344CB8AC3E}">
        <p14:creationId xmlns:p14="http://schemas.microsoft.com/office/powerpoint/2010/main" val="2383505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EEFDED8-02F0-504F-827D-8519E00A3956}" type="datetimeFigureOut">
              <a:rPr lang="en-US" smtClean="0"/>
              <a:t>7/5/2022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1D023-4AC1-4F41-92D0-222C0E156FA4}" type="slidenum">
              <a:rPr lang="en-US" smtClean="0"/>
              <a:t>‹#›</a:t>
            </a:fld>
            <a:endParaRPr lang="en-US"/>
          </a:p>
        </p:txBody>
      </p:sp>
    </p:spTree>
    <p:extLst>
      <p:ext uri="{BB962C8B-B14F-4D97-AF65-F5344CB8AC3E}">
        <p14:creationId xmlns:p14="http://schemas.microsoft.com/office/powerpoint/2010/main" val="1226709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EEFDED8-02F0-504F-827D-8519E00A3956}" type="datetimeFigureOut">
              <a:rPr lang="en-US" smtClean="0"/>
              <a:t>7/5/2022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1D023-4AC1-4F41-92D0-222C0E156FA4}" type="slidenum">
              <a:rPr lang="en-US" smtClean="0"/>
              <a:t>‹#›</a:t>
            </a:fld>
            <a:endParaRPr lang="en-US"/>
          </a:p>
        </p:txBody>
      </p:sp>
    </p:spTree>
    <p:extLst>
      <p:ext uri="{BB962C8B-B14F-4D97-AF65-F5344CB8AC3E}">
        <p14:creationId xmlns:p14="http://schemas.microsoft.com/office/powerpoint/2010/main" val="354062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EFDED8-02F0-504F-827D-8519E00A3956}" type="datetimeFigureOut">
              <a:rPr lang="en-US" smtClean="0"/>
              <a:t>7/5/2022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1D023-4AC1-4F41-92D0-222C0E156FA4}" type="slidenum">
              <a:rPr lang="en-US" smtClean="0"/>
              <a:t>‹#›</a:t>
            </a:fld>
            <a:endParaRPr lang="en-US"/>
          </a:p>
        </p:txBody>
      </p:sp>
    </p:spTree>
    <p:extLst>
      <p:ext uri="{BB962C8B-B14F-4D97-AF65-F5344CB8AC3E}">
        <p14:creationId xmlns:p14="http://schemas.microsoft.com/office/powerpoint/2010/main" val="3181259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EEFDED8-02F0-504F-827D-8519E00A3956}" type="datetimeFigureOut">
              <a:rPr lang="en-US" smtClean="0"/>
              <a:t>7/5/2022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91D023-4AC1-4F41-92D0-222C0E156FA4}" type="slidenum">
              <a:rPr lang="en-US" smtClean="0"/>
              <a:t>‹#›</a:t>
            </a:fld>
            <a:endParaRPr lang="en-US"/>
          </a:p>
        </p:txBody>
      </p:sp>
    </p:spTree>
    <p:extLst>
      <p:ext uri="{BB962C8B-B14F-4D97-AF65-F5344CB8AC3E}">
        <p14:creationId xmlns:p14="http://schemas.microsoft.com/office/powerpoint/2010/main" val="737153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EEFDED8-02F0-504F-827D-8519E00A3956}" type="datetimeFigureOut">
              <a:rPr lang="en-US" smtClean="0"/>
              <a:t>7/5/2022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91D023-4AC1-4F41-92D0-222C0E156FA4}" type="slidenum">
              <a:rPr lang="en-US" smtClean="0"/>
              <a:t>‹#›</a:t>
            </a:fld>
            <a:endParaRPr lang="en-US"/>
          </a:p>
        </p:txBody>
      </p:sp>
    </p:spTree>
    <p:extLst>
      <p:ext uri="{BB962C8B-B14F-4D97-AF65-F5344CB8AC3E}">
        <p14:creationId xmlns:p14="http://schemas.microsoft.com/office/powerpoint/2010/main" val="3652121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EEFDED8-02F0-504F-827D-8519E00A3956}" type="datetimeFigureOut">
              <a:rPr lang="en-US" smtClean="0"/>
              <a:t>7/5/2022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91D023-4AC1-4F41-92D0-222C0E156FA4}" type="slidenum">
              <a:rPr lang="en-US" smtClean="0"/>
              <a:t>‹#›</a:t>
            </a:fld>
            <a:endParaRPr lang="en-US"/>
          </a:p>
        </p:txBody>
      </p:sp>
    </p:spTree>
    <p:extLst>
      <p:ext uri="{BB962C8B-B14F-4D97-AF65-F5344CB8AC3E}">
        <p14:creationId xmlns:p14="http://schemas.microsoft.com/office/powerpoint/2010/main" val="1918991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EFDED8-02F0-504F-827D-8519E00A3956}" type="datetimeFigureOut">
              <a:rPr lang="en-US" smtClean="0"/>
              <a:t>7/5/2022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91D023-4AC1-4F41-92D0-222C0E156FA4}" type="slidenum">
              <a:rPr lang="en-US" smtClean="0"/>
              <a:t>‹#›</a:t>
            </a:fld>
            <a:endParaRPr lang="en-US"/>
          </a:p>
        </p:txBody>
      </p:sp>
    </p:spTree>
    <p:extLst>
      <p:ext uri="{BB962C8B-B14F-4D97-AF65-F5344CB8AC3E}">
        <p14:creationId xmlns:p14="http://schemas.microsoft.com/office/powerpoint/2010/main" val="3939350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EFDED8-02F0-504F-827D-8519E00A3956}" type="datetimeFigureOut">
              <a:rPr lang="en-US" smtClean="0"/>
              <a:t>7/5/2022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91D023-4AC1-4F41-92D0-222C0E156FA4}" type="slidenum">
              <a:rPr lang="en-US" smtClean="0"/>
              <a:t>‹#›</a:t>
            </a:fld>
            <a:endParaRPr lang="en-US"/>
          </a:p>
        </p:txBody>
      </p:sp>
    </p:spTree>
    <p:extLst>
      <p:ext uri="{BB962C8B-B14F-4D97-AF65-F5344CB8AC3E}">
        <p14:creationId xmlns:p14="http://schemas.microsoft.com/office/powerpoint/2010/main" val="1841399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EFDED8-02F0-504F-827D-8519E00A3956}" type="datetimeFigureOut">
              <a:rPr lang="en-US" smtClean="0"/>
              <a:t>7/5/2022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91D023-4AC1-4F41-92D0-222C0E156FA4}" type="slidenum">
              <a:rPr lang="en-US" smtClean="0"/>
              <a:t>‹#›</a:t>
            </a:fld>
            <a:endParaRPr lang="en-US"/>
          </a:p>
        </p:txBody>
      </p:sp>
    </p:spTree>
    <p:extLst>
      <p:ext uri="{BB962C8B-B14F-4D97-AF65-F5344CB8AC3E}">
        <p14:creationId xmlns:p14="http://schemas.microsoft.com/office/powerpoint/2010/main" val="1645120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EFDED8-02F0-504F-827D-8519E00A3956}" type="datetimeFigureOut">
              <a:rPr lang="en-US" smtClean="0"/>
              <a:t>7/5/2022</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91D023-4AC1-4F41-92D0-222C0E156FA4}" type="slidenum">
              <a:rPr lang="en-US" smtClean="0"/>
              <a:t>‹#›</a:t>
            </a:fld>
            <a:endParaRPr lang="en-US"/>
          </a:p>
        </p:txBody>
      </p:sp>
    </p:spTree>
    <p:extLst>
      <p:ext uri="{BB962C8B-B14F-4D97-AF65-F5344CB8AC3E}">
        <p14:creationId xmlns:p14="http://schemas.microsoft.com/office/powerpoint/2010/main" val="2259421132"/>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31AEE49-FF5E-AA4A-8731-F6F850307C2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saturation sat="46000"/>
                    </a14:imgEffect>
                  </a14:imgLayer>
                </a14:imgProps>
              </a:ext>
            </a:extLst>
          </a:blip>
          <a:srcRect b="4922"/>
          <a:stretch/>
        </p:blipFill>
        <p:spPr>
          <a:xfrm>
            <a:off x="0" y="171096"/>
            <a:ext cx="12192000" cy="1632875"/>
          </a:xfrm>
          <a:prstGeom prst="rect">
            <a:avLst/>
          </a:prstGeom>
        </p:spPr>
      </p:pic>
      <p:sp>
        <p:nvSpPr>
          <p:cNvPr id="13" name="TextBox 12"/>
          <p:cNvSpPr txBox="1"/>
          <p:nvPr/>
        </p:nvSpPr>
        <p:spPr>
          <a:xfrm>
            <a:off x="0" y="0"/>
            <a:ext cx="12192000" cy="338554"/>
          </a:xfrm>
          <a:prstGeom prst="rect">
            <a:avLst/>
          </a:prstGeom>
          <a:solidFill>
            <a:schemeClr val="accent1">
              <a:lumMod val="20000"/>
              <a:lumOff val="80000"/>
            </a:schemeClr>
          </a:solidFill>
        </p:spPr>
        <p:txBody>
          <a:bodyPr wrap="square" rtlCol="0">
            <a:spAutoFit/>
          </a:bodyPr>
          <a:lstStyle/>
          <a:p>
            <a:pPr algn="ctr"/>
            <a:r>
              <a:rPr lang="en-US" sz="1600" dirty="0">
                <a:latin typeface="Arial" charset="0"/>
                <a:ea typeface="Arial" charset="0"/>
                <a:cs typeface="Arial" charset="0"/>
              </a:rPr>
              <a:t>2020 IRG LIGHTNING TALK TEMPLATE FOR 2022 S&amp;CC PI MEETING</a:t>
            </a:r>
          </a:p>
        </p:txBody>
      </p:sp>
      <p:sp>
        <p:nvSpPr>
          <p:cNvPr id="11" name="Rectangle 10">
            <a:extLst>
              <a:ext uri="{FF2B5EF4-FFF2-40B4-BE49-F238E27FC236}">
                <a16:creationId xmlns:a16="http://schemas.microsoft.com/office/drawing/2014/main" id="{F935C280-BF33-F646-B19A-2FCF7D307EB4}"/>
              </a:ext>
            </a:extLst>
          </p:cNvPr>
          <p:cNvSpPr/>
          <p:nvPr/>
        </p:nvSpPr>
        <p:spPr>
          <a:xfrm>
            <a:off x="0" y="411388"/>
            <a:ext cx="12192000" cy="1446550"/>
          </a:xfrm>
          <a:prstGeom prst="rect">
            <a:avLst/>
          </a:prstGeom>
        </p:spPr>
        <p:txBody>
          <a:bodyPr wrap="square">
            <a:spAutoFit/>
          </a:bodyPr>
          <a:lstStyle/>
          <a:p>
            <a:pPr algn="ctr"/>
            <a:r>
              <a:rPr lang="en-US" sz="2000" b="1" dirty="0">
                <a:latin typeface="Arial" charset="0"/>
                <a:ea typeface="Arial" charset="0"/>
                <a:cs typeface="Arial" charset="0"/>
              </a:rPr>
              <a:t>PROPOSAL TITLE (Do not include award type here, </a:t>
            </a:r>
            <a:r>
              <a:rPr lang="en-US" sz="2000" b="1" dirty="0" err="1">
                <a:latin typeface="Arial" charset="0"/>
                <a:ea typeface="Arial" charset="0"/>
                <a:cs typeface="Arial" charset="0"/>
              </a:rPr>
              <a:t>eg</a:t>
            </a:r>
            <a:r>
              <a:rPr lang="en-US" sz="2000" b="1">
                <a:latin typeface="Arial" charset="0"/>
                <a:ea typeface="Arial" charset="0"/>
                <a:cs typeface="Arial" charset="0"/>
              </a:rPr>
              <a:t>: SCC-IRG:)</a:t>
            </a:r>
            <a:endParaRPr lang="en-US" sz="2000" b="1" dirty="0">
              <a:latin typeface="Arial" charset="0"/>
              <a:ea typeface="Arial" charset="0"/>
              <a:cs typeface="Arial" charset="0"/>
            </a:endParaRPr>
          </a:p>
          <a:p>
            <a:pPr algn="ctr"/>
            <a:r>
              <a:rPr lang="en-US" sz="1600" b="1" dirty="0">
                <a:latin typeface="Arial" charset="0"/>
                <a:ea typeface="Arial" charset="0"/>
                <a:cs typeface="Arial" charset="0"/>
              </a:rPr>
              <a:t>NSF </a:t>
            </a:r>
            <a:r>
              <a:rPr lang="en-US" sz="1600" b="1" dirty="0" err="1">
                <a:latin typeface="Arial" charset="0"/>
                <a:ea typeface="Arial" charset="0"/>
                <a:cs typeface="Arial" charset="0"/>
              </a:rPr>
              <a:t>Project_ID</a:t>
            </a:r>
            <a:endParaRPr lang="en-US" sz="1600" b="1" dirty="0">
              <a:latin typeface="Arial" charset="0"/>
              <a:ea typeface="Arial" charset="0"/>
              <a:cs typeface="Arial" charset="0"/>
            </a:endParaRPr>
          </a:p>
          <a:p>
            <a:pPr algn="ctr"/>
            <a:r>
              <a:rPr lang="en-US" sz="1600" b="1" dirty="0">
                <a:latin typeface="Arial" charset="0"/>
                <a:ea typeface="Arial" charset="0"/>
                <a:cs typeface="Arial" charset="0"/>
              </a:rPr>
              <a:t>Lead PI, Institution</a:t>
            </a:r>
          </a:p>
          <a:p>
            <a:pPr algn="ctr"/>
            <a:r>
              <a:rPr lang="en-US" sz="1600" b="1" dirty="0">
                <a:latin typeface="Arial" charset="0"/>
                <a:ea typeface="Arial" charset="0"/>
                <a:cs typeface="Arial" charset="0"/>
              </a:rPr>
              <a:t>Award Type (IRG, PG, RCN </a:t>
            </a:r>
            <a:r>
              <a:rPr lang="en-US" sz="1600" b="1" dirty="0" err="1">
                <a:latin typeface="Arial" charset="0"/>
                <a:ea typeface="Arial" charset="0"/>
                <a:cs typeface="Arial" charset="0"/>
              </a:rPr>
              <a:t>etc</a:t>
            </a:r>
            <a:r>
              <a:rPr lang="en-US" sz="1600" b="1" dirty="0">
                <a:latin typeface="Arial" charset="0"/>
                <a:ea typeface="Arial" charset="0"/>
                <a:cs typeface="Arial" charset="0"/>
              </a:rPr>
              <a:t>), Solicitation Year (ex: IRG-1, FY2020)</a:t>
            </a:r>
          </a:p>
          <a:p>
            <a:pPr algn="ctr"/>
            <a:endParaRPr lang="en-US" sz="2000" b="1" dirty="0">
              <a:latin typeface="Arial" charset="0"/>
              <a:ea typeface="Arial" charset="0"/>
              <a:cs typeface="Arial" charset="0"/>
            </a:endParaRPr>
          </a:p>
        </p:txBody>
      </p:sp>
      <p:grpSp>
        <p:nvGrpSpPr>
          <p:cNvPr id="19" name="Group 18"/>
          <p:cNvGrpSpPr/>
          <p:nvPr/>
        </p:nvGrpSpPr>
        <p:grpSpPr>
          <a:xfrm>
            <a:off x="207775" y="1862021"/>
            <a:ext cx="6066024" cy="2531686"/>
            <a:chOff x="142203" y="4015240"/>
            <a:chExt cx="6066024" cy="2266384"/>
          </a:xfrm>
        </p:grpSpPr>
        <p:cxnSp>
          <p:nvCxnSpPr>
            <p:cNvPr id="20" name="Straight Connector 19"/>
            <p:cNvCxnSpPr/>
            <p:nvPr/>
          </p:nvCxnSpPr>
          <p:spPr>
            <a:xfrm flipH="1" flipV="1">
              <a:off x="202911" y="4361235"/>
              <a:ext cx="5689599" cy="95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 name="Group 20"/>
            <p:cNvGrpSpPr/>
            <p:nvPr/>
          </p:nvGrpSpPr>
          <p:grpSpPr>
            <a:xfrm>
              <a:off x="142203" y="4015240"/>
              <a:ext cx="6066024" cy="2266384"/>
              <a:chOff x="244092" y="3124201"/>
              <a:chExt cx="6066024" cy="2266384"/>
            </a:xfrm>
          </p:grpSpPr>
          <p:sp>
            <p:nvSpPr>
              <p:cNvPr id="22" name="TextBox 21"/>
              <p:cNvSpPr txBox="1"/>
              <p:nvPr/>
            </p:nvSpPr>
            <p:spPr>
              <a:xfrm>
                <a:off x="609600" y="4267200"/>
                <a:ext cx="184731" cy="369332"/>
              </a:xfrm>
              <a:prstGeom prst="rect">
                <a:avLst/>
              </a:prstGeom>
              <a:noFill/>
            </p:spPr>
            <p:txBody>
              <a:bodyPr wrap="none" rtlCol="0">
                <a:spAutoFit/>
              </a:bodyPr>
              <a:lstStyle/>
              <a:p>
                <a:endParaRPr lang="en-US" dirty="0"/>
              </a:p>
            </p:txBody>
          </p:sp>
          <p:sp>
            <p:nvSpPr>
              <p:cNvPr id="23" name="TextBox 22"/>
              <p:cNvSpPr txBox="1"/>
              <p:nvPr/>
            </p:nvSpPr>
            <p:spPr>
              <a:xfrm>
                <a:off x="326009" y="3506063"/>
                <a:ext cx="5984107" cy="523495"/>
              </a:xfrm>
              <a:prstGeom prst="rect">
                <a:avLst/>
              </a:prstGeom>
              <a:noFill/>
              <a:ln w="12700">
                <a:noFill/>
              </a:ln>
            </p:spPr>
            <p:txBody>
              <a:bodyPr wrap="square" rtlCol="0">
                <a:spAutoFit/>
              </a:bodyPr>
              <a:lstStyle/>
              <a:p>
                <a:pPr>
                  <a:buSzPct val="25000"/>
                </a:pPr>
                <a:endParaRPr lang="en-US" sz="1600" i="1" dirty="0">
                  <a:latin typeface="Garamond" charset="0"/>
                  <a:ea typeface="Garamond" charset="0"/>
                  <a:cs typeface="Garamond" charset="0"/>
                </a:endParaRPr>
              </a:p>
              <a:p>
                <a:pPr marL="91440" indent="-182880">
                  <a:buSzPct val="25000"/>
                  <a:buFont typeface="Arial" charset="0"/>
                  <a:buChar char="•"/>
                </a:pPr>
                <a:endParaRPr lang="en-US" sz="1600" i="1" dirty="0">
                  <a:latin typeface="Garamond" charset="0"/>
                  <a:ea typeface="Garamond" charset="0"/>
                  <a:cs typeface="Garamond" charset="0"/>
                </a:endParaRPr>
              </a:p>
            </p:txBody>
          </p:sp>
          <p:sp>
            <p:nvSpPr>
              <p:cNvPr id="24" name="Rectangle 23"/>
              <p:cNvSpPr/>
              <p:nvPr/>
            </p:nvSpPr>
            <p:spPr>
              <a:xfrm>
                <a:off x="304799" y="3124201"/>
                <a:ext cx="5689600" cy="226638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244092" y="3150470"/>
                <a:ext cx="5823892" cy="330629"/>
              </a:xfrm>
              <a:prstGeom prst="rect">
                <a:avLst/>
              </a:prstGeom>
              <a:noFill/>
            </p:spPr>
            <p:txBody>
              <a:bodyPr wrap="square" rtlCol="0">
                <a:spAutoFit/>
              </a:bodyPr>
              <a:lstStyle/>
              <a:p>
                <a:pPr algn="ctr"/>
                <a:r>
                  <a:rPr lang="en-US" b="1" dirty="0">
                    <a:solidFill>
                      <a:srgbClr val="FF0000"/>
                    </a:solidFill>
                    <a:latin typeface="Arial" charset="0"/>
                    <a:ea typeface="Arial" charset="0"/>
                    <a:cs typeface="Arial" charset="0"/>
                  </a:rPr>
                  <a:t>Principal Research Investigators (Name, Institution)</a:t>
                </a:r>
              </a:p>
            </p:txBody>
          </p:sp>
        </p:grpSp>
      </p:grpSp>
      <p:grpSp>
        <p:nvGrpSpPr>
          <p:cNvPr id="26" name="Group 25"/>
          <p:cNvGrpSpPr/>
          <p:nvPr/>
        </p:nvGrpSpPr>
        <p:grpSpPr>
          <a:xfrm>
            <a:off x="6186683" y="1848973"/>
            <a:ext cx="6005317" cy="2565523"/>
            <a:chOff x="202910" y="4015240"/>
            <a:chExt cx="6005317" cy="2266384"/>
          </a:xfrm>
        </p:grpSpPr>
        <p:cxnSp>
          <p:nvCxnSpPr>
            <p:cNvPr id="27" name="Straight Connector 26"/>
            <p:cNvCxnSpPr/>
            <p:nvPr/>
          </p:nvCxnSpPr>
          <p:spPr>
            <a:xfrm flipH="1" flipV="1">
              <a:off x="202911" y="4361235"/>
              <a:ext cx="5689599" cy="95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8" name="Group 27"/>
            <p:cNvGrpSpPr/>
            <p:nvPr/>
          </p:nvGrpSpPr>
          <p:grpSpPr>
            <a:xfrm>
              <a:off x="202910" y="4015240"/>
              <a:ext cx="6005317" cy="2266384"/>
              <a:chOff x="304799" y="3124201"/>
              <a:chExt cx="6005317" cy="2266384"/>
            </a:xfrm>
          </p:grpSpPr>
          <p:sp>
            <p:nvSpPr>
              <p:cNvPr id="29" name="TextBox 28"/>
              <p:cNvSpPr txBox="1"/>
              <p:nvPr/>
            </p:nvSpPr>
            <p:spPr>
              <a:xfrm>
                <a:off x="609600" y="4267200"/>
                <a:ext cx="184731" cy="369332"/>
              </a:xfrm>
              <a:prstGeom prst="rect">
                <a:avLst/>
              </a:prstGeom>
              <a:noFill/>
            </p:spPr>
            <p:txBody>
              <a:bodyPr wrap="none" rtlCol="0">
                <a:spAutoFit/>
              </a:bodyPr>
              <a:lstStyle/>
              <a:p>
                <a:endParaRPr lang="en-US" dirty="0"/>
              </a:p>
            </p:txBody>
          </p:sp>
          <p:sp>
            <p:nvSpPr>
              <p:cNvPr id="30" name="TextBox 29"/>
              <p:cNvSpPr txBox="1"/>
              <p:nvPr/>
            </p:nvSpPr>
            <p:spPr>
              <a:xfrm>
                <a:off x="326009" y="3506063"/>
                <a:ext cx="5984107" cy="299079"/>
              </a:xfrm>
              <a:prstGeom prst="rect">
                <a:avLst/>
              </a:prstGeom>
              <a:noFill/>
              <a:ln w="12700">
                <a:noFill/>
              </a:ln>
            </p:spPr>
            <p:txBody>
              <a:bodyPr wrap="square" rtlCol="0">
                <a:spAutoFit/>
              </a:bodyPr>
              <a:lstStyle/>
              <a:p>
                <a:pPr marL="285750" indent="-285750">
                  <a:buClr>
                    <a:schemeClr val="tx1"/>
                  </a:buClr>
                  <a:buSzPct val="100000"/>
                  <a:buFont typeface="Arial" charset="0"/>
                  <a:buChar char="•"/>
                </a:pPr>
                <a:endParaRPr lang="en-US" sz="1600" dirty="0">
                  <a:latin typeface="Arial" charset="0"/>
                  <a:ea typeface="Arial" charset="0"/>
                  <a:cs typeface="Arial" charset="0"/>
                </a:endParaRPr>
              </a:p>
            </p:txBody>
          </p:sp>
          <p:sp>
            <p:nvSpPr>
              <p:cNvPr id="31" name="Rectangle 30"/>
              <p:cNvSpPr/>
              <p:nvPr/>
            </p:nvSpPr>
            <p:spPr>
              <a:xfrm>
                <a:off x="304799" y="3124201"/>
                <a:ext cx="5689600" cy="226638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382691" y="3141155"/>
                <a:ext cx="5517399" cy="326268"/>
              </a:xfrm>
              <a:prstGeom prst="rect">
                <a:avLst/>
              </a:prstGeom>
              <a:noFill/>
            </p:spPr>
            <p:txBody>
              <a:bodyPr wrap="square" rtlCol="0">
                <a:spAutoFit/>
              </a:bodyPr>
              <a:lstStyle/>
              <a:p>
                <a:pPr algn="ctr"/>
                <a:r>
                  <a:rPr lang="en-US" b="1" dirty="0">
                    <a:solidFill>
                      <a:srgbClr val="FF0000"/>
                    </a:solidFill>
                    <a:latin typeface="Arial" charset="0"/>
                    <a:ea typeface="Arial" charset="0"/>
                    <a:cs typeface="Arial" charset="0"/>
                  </a:rPr>
                  <a:t>Community Partners (Name, Institution)</a:t>
                </a:r>
              </a:p>
            </p:txBody>
          </p:sp>
        </p:grpSp>
      </p:grpSp>
      <p:sp>
        <p:nvSpPr>
          <p:cNvPr id="5" name="TextBox 4">
            <a:extLst>
              <a:ext uri="{FF2B5EF4-FFF2-40B4-BE49-F238E27FC236}">
                <a16:creationId xmlns:a16="http://schemas.microsoft.com/office/drawing/2014/main" id="{4F9C356F-8892-4489-B06B-7770F01EFAC1}"/>
              </a:ext>
            </a:extLst>
          </p:cNvPr>
          <p:cNvSpPr txBox="1"/>
          <p:nvPr/>
        </p:nvSpPr>
        <p:spPr>
          <a:xfrm>
            <a:off x="2196098" y="5091656"/>
            <a:ext cx="7799804" cy="369332"/>
          </a:xfrm>
          <a:prstGeom prst="rect">
            <a:avLst/>
          </a:prstGeom>
          <a:noFill/>
        </p:spPr>
        <p:txBody>
          <a:bodyPr wrap="square" rtlCol="0">
            <a:spAutoFit/>
          </a:bodyPr>
          <a:lstStyle/>
          <a:p>
            <a:r>
              <a:rPr lang="en-US" b="1" dirty="0"/>
              <a:t>This slide serves as a brief Introduction to investigators and community partners</a:t>
            </a:r>
          </a:p>
        </p:txBody>
      </p:sp>
      <p:sp>
        <p:nvSpPr>
          <p:cNvPr id="33" name="TextBox 32">
            <a:extLst>
              <a:ext uri="{FF2B5EF4-FFF2-40B4-BE49-F238E27FC236}">
                <a16:creationId xmlns:a16="http://schemas.microsoft.com/office/drawing/2014/main" id="{2BD81167-EBC6-4159-8BED-E251480A949A}"/>
              </a:ext>
            </a:extLst>
          </p:cNvPr>
          <p:cNvSpPr txBox="1"/>
          <p:nvPr/>
        </p:nvSpPr>
        <p:spPr>
          <a:xfrm>
            <a:off x="9819556" y="6488668"/>
            <a:ext cx="2372444" cy="369332"/>
          </a:xfrm>
          <a:prstGeom prst="rect">
            <a:avLst/>
          </a:prstGeom>
          <a:noFill/>
        </p:spPr>
        <p:txBody>
          <a:bodyPr wrap="none" rtlCol="0">
            <a:spAutoFit/>
          </a:bodyPr>
          <a:lstStyle/>
          <a:p>
            <a:r>
              <a:rPr lang="en-US" dirty="0"/>
              <a:t>Suggested length: 15(s)</a:t>
            </a:r>
          </a:p>
        </p:txBody>
      </p:sp>
    </p:spTree>
    <p:extLst>
      <p:ext uri="{BB962C8B-B14F-4D97-AF65-F5344CB8AC3E}">
        <p14:creationId xmlns:p14="http://schemas.microsoft.com/office/powerpoint/2010/main" val="1828376500"/>
      </p:ext>
    </p:extLst>
  </p:cSld>
  <p:clrMapOvr>
    <a:masterClrMapping/>
  </p:clrMapOvr>
  <mc:AlternateContent xmlns:mc="http://schemas.openxmlformats.org/markup-compatibility/2006" xmlns:p14="http://schemas.microsoft.com/office/powerpoint/2010/main">
    <mc:Choice Requires="p14">
      <p:transition p14:dur="150" advTm="30000"/>
    </mc:Choice>
    <mc:Fallback xmlns="">
      <p:transition advTm="3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783252A-6565-42F0-9468-E3FC7B0F01FF}"/>
              </a:ext>
            </a:extLst>
          </p:cNvPr>
          <p:cNvSpPr/>
          <p:nvPr/>
        </p:nvSpPr>
        <p:spPr>
          <a:xfrm>
            <a:off x="6546783" y="971344"/>
            <a:ext cx="5318952" cy="509774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83EFAD4-DB85-41DF-A091-CDAFE7C790C4}"/>
              </a:ext>
            </a:extLst>
          </p:cNvPr>
          <p:cNvSpPr/>
          <p:nvPr/>
        </p:nvSpPr>
        <p:spPr>
          <a:xfrm>
            <a:off x="373510" y="971344"/>
            <a:ext cx="5318952" cy="509774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9E8915AA-8720-4473-AA90-CE3234CAAA00}"/>
              </a:ext>
            </a:extLst>
          </p:cNvPr>
          <p:cNvSpPr txBox="1"/>
          <p:nvPr/>
        </p:nvSpPr>
        <p:spPr>
          <a:xfrm>
            <a:off x="89951" y="6379197"/>
            <a:ext cx="2372444" cy="369332"/>
          </a:xfrm>
          <a:prstGeom prst="rect">
            <a:avLst/>
          </a:prstGeom>
          <a:noFill/>
        </p:spPr>
        <p:txBody>
          <a:bodyPr wrap="none" rtlCol="0">
            <a:spAutoFit/>
          </a:bodyPr>
          <a:lstStyle/>
          <a:p>
            <a:r>
              <a:rPr lang="en-US" dirty="0"/>
              <a:t>Suggested length: 30(s)</a:t>
            </a:r>
          </a:p>
        </p:txBody>
      </p:sp>
      <p:sp>
        <p:nvSpPr>
          <p:cNvPr id="21" name="Title 8">
            <a:extLst>
              <a:ext uri="{FF2B5EF4-FFF2-40B4-BE49-F238E27FC236}">
                <a16:creationId xmlns:a16="http://schemas.microsoft.com/office/drawing/2014/main" id="{9A3A1FDF-60BD-4000-B265-992AE065420C}"/>
              </a:ext>
            </a:extLst>
          </p:cNvPr>
          <p:cNvSpPr txBox="1">
            <a:spLocks/>
          </p:cNvSpPr>
          <p:nvPr/>
        </p:nvSpPr>
        <p:spPr>
          <a:xfrm>
            <a:off x="1285875" y="102457"/>
            <a:ext cx="9813049" cy="52045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accent2"/>
                </a:solidFill>
                <a:latin typeface="Arial" charset="0"/>
                <a:ea typeface="Arial" charset="0"/>
                <a:cs typeface="Arial" charset="0"/>
              </a:rPr>
              <a:t>Project Overview</a:t>
            </a:r>
          </a:p>
        </p:txBody>
      </p:sp>
      <p:sp>
        <p:nvSpPr>
          <p:cNvPr id="22" name="TextBox 21">
            <a:extLst>
              <a:ext uri="{FF2B5EF4-FFF2-40B4-BE49-F238E27FC236}">
                <a16:creationId xmlns:a16="http://schemas.microsoft.com/office/drawing/2014/main" id="{8377090F-8F36-434C-B6D7-C14AEFDA8846}"/>
              </a:ext>
            </a:extLst>
          </p:cNvPr>
          <p:cNvSpPr txBox="1"/>
          <p:nvPr/>
        </p:nvSpPr>
        <p:spPr>
          <a:xfrm>
            <a:off x="6853448" y="2690336"/>
            <a:ext cx="4254857" cy="1754326"/>
          </a:xfrm>
          <a:prstGeom prst="rect">
            <a:avLst/>
          </a:prstGeom>
          <a:noFill/>
        </p:spPr>
        <p:txBody>
          <a:bodyPr wrap="square">
            <a:spAutoFit/>
          </a:bodyPr>
          <a:lstStyle/>
          <a:p>
            <a:pPr lvl="1"/>
            <a:r>
              <a:rPr lang="en-US" b="1" u="sng" dirty="0"/>
              <a:t>Describe the proposed research and pilot approach for addressing the problem identified in this project and the expected community impact. </a:t>
            </a:r>
          </a:p>
          <a:p>
            <a:pPr lvl="1"/>
            <a:endParaRPr lang="en-US" b="1" u="sng" dirty="0">
              <a:solidFill>
                <a:srgbClr val="FF0000"/>
              </a:solidFill>
            </a:endParaRPr>
          </a:p>
          <a:p>
            <a:pPr lvl="1"/>
            <a:r>
              <a:rPr lang="en-US" b="1" dirty="0">
                <a:solidFill>
                  <a:srgbClr val="FF0000"/>
                </a:solidFill>
              </a:rPr>
              <a:t>(1-2 bullets addressing this)</a:t>
            </a:r>
          </a:p>
        </p:txBody>
      </p:sp>
      <p:sp>
        <p:nvSpPr>
          <p:cNvPr id="9" name="TextBox 8">
            <a:extLst>
              <a:ext uri="{FF2B5EF4-FFF2-40B4-BE49-F238E27FC236}">
                <a16:creationId xmlns:a16="http://schemas.microsoft.com/office/drawing/2014/main" id="{FEBE36CE-617C-46B6-ADE9-FDD759A59B25}"/>
              </a:ext>
            </a:extLst>
          </p:cNvPr>
          <p:cNvSpPr txBox="1"/>
          <p:nvPr/>
        </p:nvSpPr>
        <p:spPr>
          <a:xfrm>
            <a:off x="2137805" y="1451876"/>
            <a:ext cx="1790362" cy="369332"/>
          </a:xfrm>
          <a:prstGeom prst="rect">
            <a:avLst/>
          </a:prstGeom>
          <a:noFill/>
        </p:spPr>
        <p:txBody>
          <a:bodyPr wrap="none" rtlCol="0">
            <a:spAutoFit/>
          </a:bodyPr>
          <a:lstStyle/>
          <a:p>
            <a:r>
              <a:rPr lang="en-US" b="1" dirty="0">
                <a:solidFill>
                  <a:srgbClr val="FF0000"/>
                </a:solidFill>
              </a:rPr>
              <a:t>Visual Schematic</a:t>
            </a:r>
          </a:p>
        </p:txBody>
      </p:sp>
      <p:sp>
        <p:nvSpPr>
          <p:cNvPr id="10" name="TextBox 9">
            <a:extLst>
              <a:ext uri="{FF2B5EF4-FFF2-40B4-BE49-F238E27FC236}">
                <a16:creationId xmlns:a16="http://schemas.microsoft.com/office/drawing/2014/main" id="{C0E1961F-4B75-4236-89EF-84062F14BF67}"/>
              </a:ext>
            </a:extLst>
          </p:cNvPr>
          <p:cNvSpPr txBox="1"/>
          <p:nvPr/>
        </p:nvSpPr>
        <p:spPr>
          <a:xfrm>
            <a:off x="8455700" y="1452841"/>
            <a:ext cx="1501117" cy="369332"/>
          </a:xfrm>
          <a:prstGeom prst="rect">
            <a:avLst/>
          </a:prstGeom>
          <a:noFill/>
        </p:spPr>
        <p:txBody>
          <a:bodyPr wrap="none" rtlCol="0">
            <a:spAutoFit/>
          </a:bodyPr>
          <a:lstStyle/>
          <a:p>
            <a:r>
              <a:rPr lang="en-US" b="1" dirty="0">
                <a:solidFill>
                  <a:srgbClr val="FF0000"/>
                </a:solidFill>
              </a:rPr>
              <a:t>Project Vision</a:t>
            </a:r>
          </a:p>
        </p:txBody>
      </p:sp>
      <p:sp>
        <p:nvSpPr>
          <p:cNvPr id="11" name="Rectangle 10">
            <a:extLst>
              <a:ext uri="{FF2B5EF4-FFF2-40B4-BE49-F238E27FC236}">
                <a16:creationId xmlns:a16="http://schemas.microsoft.com/office/drawing/2014/main" id="{B1A06D94-6889-4E7F-BA17-F7A1F12EDD96}"/>
              </a:ext>
            </a:extLst>
          </p:cNvPr>
          <p:cNvSpPr/>
          <p:nvPr/>
        </p:nvSpPr>
        <p:spPr>
          <a:xfrm>
            <a:off x="846416" y="2472743"/>
            <a:ext cx="4373139" cy="2031325"/>
          </a:xfrm>
          <a:prstGeom prst="rect">
            <a:avLst/>
          </a:prstGeom>
        </p:spPr>
        <p:txBody>
          <a:bodyPr wrap="square">
            <a:spAutoFit/>
          </a:bodyPr>
          <a:lstStyle/>
          <a:p>
            <a:pPr lvl="1"/>
            <a:r>
              <a:rPr lang="en-US" b="1" u="sng" dirty="0"/>
              <a:t>A visual representation of your project and the desired products/outcomes, as well as how your activities are helping you achieve this. In the schematic, include how the researchers and community stakeholders feed into the project.</a:t>
            </a:r>
          </a:p>
        </p:txBody>
      </p:sp>
    </p:spTree>
    <p:extLst>
      <p:ext uri="{BB962C8B-B14F-4D97-AF65-F5344CB8AC3E}">
        <p14:creationId xmlns:p14="http://schemas.microsoft.com/office/powerpoint/2010/main" val="2156109715"/>
      </p:ext>
    </p:extLst>
  </p:cSld>
  <p:clrMapOvr>
    <a:masterClrMapping/>
  </p:clrMapOvr>
  <mc:AlternateContent xmlns:mc="http://schemas.openxmlformats.org/markup-compatibility/2006" xmlns:p14="http://schemas.microsoft.com/office/powerpoint/2010/main">
    <mc:Choice Requires="p14">
      <p:transition spd="slow" p14:dur="45000" advTm="60000"/>
    </mc:Choice>
    <mc:Fallback xmlns="">
      <p:transition spd="slow" advTm="6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B7793C1-2495-40C5-B442-F4D55A19AEDF}"/>
              </a:ext>
            </a:extLst>
          </p:cNvPr>
          <p:cNvSpPr/>
          <p:nvPr/>
        </p:nvSpPr>
        <p:spPr>
          <a:xfrm>
            <a:off x="6561038" y="971343"/>
            <a:ext cx="5318952" cy="509774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E0CF8F3-441C-4304-8071-E61D6C4B7DA4}"/>
              </a:ext>
            </a:extLst>
          </p:cNvPr>
          <p:cNvSpPr/>
          <p:nvPr/>
        </p:nvSpPr>
        <p:spPr>
          <a:xfrm>
            <a:off x="373510" y="971344"/>
            <a:ext cx="5318952" cy="509774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9E8915AA-8720-4473-AA90-CE3234CAAA00}"/>
              </a:ext>
            </a:extLst>
          </p:cNvPr>
          <p:cNvSpPr txBox="1"/>
          <p:nvPr/>
        </p:nvSpPr>
        <p:spPr>
          <a:xfrm>
            <a:off x="0" y="6414257"/>
            <a:ext cx="2372444" cy="369332"/>
          </a:xfrm>
          <a:prstGeom prst="rect">
            <a:avLst/>
          </a:prstGeom>
          <a:noFill/>
        </p:spPr>
        <p:txBody>
          <a:bodyPr wrap="none" rtlCol="0">
            <a:spAutoFit/>
          </a:bodyPr>
          <a:lstStyle/>
          <a:p>
            <a:r>
              <a:rPr lang="en-US" dirty="0"/>
              <a:t>Suggested length: 30(s)</a:t>
            </a:r>
          </a:p>
        </p:txBody>
      </p:sp>
      <p:sp>
        <p:nvSpPr>
          <p:cNvPr id="13" name="Rectangle 12">
            <a:extLst>
              <a:ext uri="{FF2B5EF4-FFF2-40B4-BE49-F238E27FC236}">
                <a16:creationId xmlns:a16="http://schemas.microsoft.com/office/drawing/2014/main" id="{CA7F8677-8B31-E149-83D8-CCE38B59144C}"/>
              </a:ext>
            </a:extLst>
          </p:cNvPr>
          <p:cNvSpPr/>
          <p:nvPr/>
        </p:nvSpPr>
        <p:spPr>
          <a:xfrm>
            <a:off x="597531" y="2236980"/>
            <a:ext cx="4870909" cy="2677656"/>
          </a:xfrm>
          <a:prstGeom prst="rect">
            <a:avLst/>
          </a:prstGeom>
        </p:spPr>
        <p:txBody>
          <a:bodyPr wrap="square">
            <a:spAutoFit/>
          </a:bodyPr>
          <a:lstStyle/>
          <a:p>
            <a:pPr lvl="1"/>
            <a:r>
              <a:rPr lang="en-US" b="1" u="sng" dirty="0"/>
              <a:t>What is the problem being addressed and how have the needs of the target community (e.g., end-users, beneficiaries and community stakeholders) helped to shape the vision and activities of the project? </a:t>
            </a:r>
          </a:p>
          <a:p>
            <a:pPr lvl="1"/>
            <a:endParaRPr lang="en-US" b="1" u="sng" dirty="0"/>
          </a:p>
          <a:p>
            <a:pPr lvl="1"/>
            <a:r>
              <a:rPr lang="en-US" sz="1400" b="1" u="sng" dirty="0"/>
              <a:t>Be sure to mention the City, State of the target community, as well as community partners (mention this only within this section)</a:t>
            </a:r>
          </a:p>
        </p:txBody>
      </p:sp>
      <p:sp>
        <p:nvSpPr>
          <p:cNvPr id="14" name="Rectangle 13">
            <a:extLst>
              <a:ext uri="{FF2B5EF4-FFF2-40B4-BE49-F238E27FC236}">
                <a16:creationId xmlns:a16="http://schemas.microsoft.com/office/drawing/2014/main" id="{11231CE6-99EB-CA46-9822-06CE4C0C348C}"/>
              </a:ext>
            </a:extLst>
          </p:cNvPr>
          <p:cNvSpPr/>
          <p:nvPr/>
        </p:nvSpPr>
        <p:spPr>
          <a:xfrm>
            <a:off x="6561038" y="2967335"/>
            <a:ext cx="5237409" cy="923330"/>
          </a:xfrm>
          <a:prstGeom prst="rect">
            <a:avLst/>
          </a:prstGeom>
        </p:spPr>
        <p:txBody>
          <a:bodyPr wrap="square">
            <a:spAutoFit/>
          </a:bodyPr>
          <a:lstStyle/>
          <a:p>
            <a:pPr lvl="1"/>
            <a:r>
              <a:rPr lang="en-US" b="1" u="sng" dirty="0"/>
              <a:t>What are the fundamental social science and technological advances you anticipate at the conclusion of the project?</a:t>
            </a:r>
          </a:p>
        </p:txBody>
      </p:sp>
      <p:sp>
        <p:nvSpPr>
          <p:cNvPr id="17" name="TextBox 16">
            <a:extLst>
              <a:ext uri="{FF2B5EF4-FFF2-40B4-BE49-F238E27FC236}">
                <a16:creationId xmlns:a16="http://schemas.microsoft.com/office/drawing/2014/main" id="{9A213692-19C8-B249-8C14-D18C8886EFA2}"/>
              </a:ext>
            </a:extLst>
          </p:cNvPr>
          <p:cNvSpPr txBox="1"/>
          <p:nvPr/>
        </p:nvSpPr>
        <p:spPr>
          <a:xfrm>
            <a:off x="1883279" y="1730129"/>
            <a:ext cx="2299412" cy="369332"/>
          </a:xfrm>
          <a:prstGeom prst="rect">
            <a:avLst/>
          </a:prstGeom>
          <a:noFill/>
        </p:spPr>
        <p:txBody>
          <a:bodyPr wrap="none" rtlCol="0">
            <a:spAutoFit/>
          </a:bodyPr>
          <a:lstStyle/>
          <a:p>
            <a:r>
              <a:rPr lang="en-US" b="1" dirty="0">
                <a:solidFill>
                  <a:srgbClr val="FF0000"/>
                </a:solidFill>
              </a:rPr>
              <a:t>Use-Inspired Research</a:t>
            </a:r>
          </a:p>
        </p:txBody>
      </p:sp>
      <p:sp>
        <p:nvSpPr>
          <p:cNvPr id="18" name="TextBox 17">
            <a:extLst>
              <a:ext uri="{FF2B5EF4-FFF2-40B4-BE49-F238E27FC236}">
                <a16:creationId xmlns:a16="http://schemas.microsoft.com/office/drawing/2014/main" id="{7260841B-A48B-E844-AFFB-977AC7210B9D}"/>
              </a:ext>
            </a:extLst>
          </p:cNvPr>
          <p:cNvSpPr txBox="1"/>
          <p:nvPr/>
        </p:nvSpPr>
        <p:spPr>
          <a:xfrm>
            <a:off x="7484091" y="1730129"/>
            <a:ext cx="3692165" cy="369332"/>
          </a:xfrm>
          <a:prstGeom prst="rect">
            <a:avLst/>
          </a:prstGeom>
          <a:noFill/>
        </p:spPr>
        <p:txBody>
          <a:bodyPr wrap="none" rtlCol="0">
            <a:spAutoFit/>
          </a:bodyPr>
          <a:lstStyle/>
          <a:p>
            <a:r>
              <a:rPr lang="en-US" b="1" dirty="0">
                <a:solidFill>
                  <a:srgbClr val="FF0000"/>
                </a:solidFill>
              </a:rPr>
              <a:t>Fundamental Research Contributions</a:t>
            </a:r>
          </a:p>
        </p:txBody>
      </p:sp>
      <p:sp>
        <p:nvSpPr>
          <p:cNvPr id="19" name="Title 8">
            <a:extLst>
              <a:ext uri="{FF2B5EF4-FFF2-40B4-BE49-F238E27FC236}">
                <a16:creationId xmlns:a16="http://schemas.microsoft.com/office/drawing/2014/main" id="{BC2DB99C-CBBF-46D2-B347-F5389608CE17}"/>
              </a:ext>
            </a:extLst>
          </p:cNvPr>
          <p:cNvSpPr txBox="1">
            <a:spLocks/>
          </p:cNvSpPr>
          <p:nvPr/>
        </p:nvSpPr>
        <p:spPr>
          <a:xfrm>
            <a:off x="1285875" y="102457"/>
            <a:ext cx="9813049" cy="52045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accent2"/>
                </a:solidFill>
                <a:latin typeface="Arial" charset="0"/>
                <a:ea typeface="Arial" charset="0"/>
                <a:cs typeface="Arial" charset="0"/>
              </a:rPr>
              <a:t>Project Overview</a:t>
            </a:r>
          </a:p>
        </p:txBody>
      </p:sp>
      <p:sp>
        <p:nvSpPr>
          <p:cNvPr id="22" name="TextBox 21">
            <a:extLst>
              <a:ext uri="{FF2B5EF4-FFF2-40B4-BE49-F238E27FC236}">
                <a16:creationId xmlns:a16="http://schemas.microsoft.com/office/drawing/2014/main" id="{4755D591-EDCC-4F19-94A4-17F4C288456A}"/>
              </a:ext>
            </a:extLst>
          </p:cNvPr>
          <p:cNvSpPr txBox="1"/>
          <p:nvPr/>
        </p:nvSpPr>
        <p:spPr>
          <a:xfrm>
            <a:off x="3996795" y="6276988"/>
            <a:ext cx="3775605" cy="369332"/>
          </a:xfrm>
          <a:prstGeom prst="rect">
            <a:avLst/>
          </a:prstGeom>
          <a:solidFill>
            <a:schemeClr val="bg1"/>
          </a:solidFill>
        </p:spPr>
        <p:txBody>
          <a:bodyPr wrap="square" rtlCol="0">
            <a:spAutoFit/>
          </a:bodyPr>
          <a:lstStyle/>
          <a:p>
            <a:pPr lvl="1"/>
            <a:r>
              <a:rPr lang="en-US" b="1" i="1" dirty="0">
                <a:solidFill>
                  <a:srgbClr val="FF0000"/>
                </a:solidFill>
              </a:rPr>
              <a:t>(1-2 bullets addressing each box)</a:t>
            </a:r>
          </a:p>
        </p:txBody>
      </p:sp>
    </p:spTree>
    <p:extLst>
      <p:ext uri="{BB962C8B-B14F-4D97-AF65-F5344CB8AC3E}">
        <p14:creationId xmlns:p14="http://schemas.microsoft.com/office/powerpoint/2010/main" val="703854835"/>
      </p:ext>
    </p:extLst>
  </p:cSld>
  <p:clrMapOvr>
    <a:masterClrMapping/>
  </p:clrMapOvr>
  <mc:AlternateContent xmlns:mc="http://schemas.openxmlformats.org/markup-compatibility/2006" xmlns:p14="http://schemas.microsoft.com/office/powerpoint/2010/main">
    <mc:Choice Requires="p14">
      <p:transition spd="slow" p14:dur="45000" advTm="60000"/>
    </mc:Choice>
    <mc:Fallback xmlns="">
      <p:transition spd="slow" advTm="6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8"/>
          <p:cNvSpPr txBox="1">
            <a:spLocks/>
          </p:cNvSpPr>
          <p:nvPr/>
        </p:nvSpPr>
        <p:spPr>
          <a:xfrm>
            <a:off x="1285875" y="102457"/>
            <a:ext cx="9813049" cy="52045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accent2"/>
                </a:solidFill>
                <a:latin typeface="Arial" charset="0"/>
                <a:ea typeface="Arial" charset="0"/>
                <a:cs typeface="Arial" charset="0"/>
              </a:rPr>
              <a:t>Project Update</a:t>
            </a:r>
          </a:p>
        </p:txBody>
      </p:sp>
      <p:sp>
        <p:nvSpPr>
          <p:cNvPr id="4" name="TextBox 3">
            <a:extLst>
              <a:ext uri="{FF2B5EF4-FFF2-40B4-BE49-F238E27FC236}">
                <a16:creationId xmlns:a16="http://schemas.microsoft.com/office/drawing/2014/main" id="{F1CFB2C2-54A0-482A-ABE1-1570D5BAAB89}"/>
              </a:ext>
            </a:extLst>
          </p:cNvPr>
          <p:cNvSpPr txBox="1"/>
          <p:nvPr/>
        </p:nvSpPr>
        <p:spPr>
          <a:xfrm>
            <a:off x="2126233" y="1792428"/>
            <a:ext cx="8132332" cy="3139321"/>
          </a:xfrm>
          <a:prstGeom prst="rect">
            <a:avLst/>
          </a:prstGeom>
          <a:noFill/>
        </p:spPr>
        <p:txBody>
          <a:bodyPr wrap="square" lIns="91440" tIns="45720" rIns="91440" bIns="45720" rtlCol="0" anchor="t">
            <a:spAutoFit/>
          </a:bodyPr>
          <a:lstStyle/>
          <a:p>
            <a:pPr algn="just"/>
            <a:r>
              <a:rPr lang="en-US" b="1" dirty="0">
                <a:latin typeface="+mj-lt"/>
              </a:rPr>
              <a:t>Describe at least two project outcomes/products (e.g., addressing research questions, development of a new technology, etc.). What foundational research has been advanced?</a:t>
            </a:r>
          </a:p>
          <a:p>
            <a:pPr algn="just"/>
            <a:endParaRPr lang="en-US" b="1" dirty="0">
              <a:latin typeface="+mj-lt"/>
            </a:endParaRPr>
          </a:p>
          <a:p>
            <a:pPr algn="just"/>
            <a:r>
              <a:rPr lang="en-US" b="1" dirty="0">
                <a:latin typeface="+mj-lt"/>
              </a:rPr>
              <a:t>NOTE: Emphasize research activities that have been carried out over the course of this project and how they relate to the achievement of the products.</a:t>
            </a:r>
          </a:p>
          <a:p>
            <a:pPr algn="just"/>
            <a:endParaRPr lang="en-US" b="1" dirty="0">
              <a:latin typeface="+mj-lt"/>
              <a:ea typeface="Arial" charset="0"/>
              <a:cs typeface="Arial" charset="0"/>
            </a:endParaRPr>
          </a:p>
          <a:p>
            <a:pPr algn="just"/>
            <a:r>
              <a:rPr lang="en-US" b="1" dirty="0">
                <a:latin typeface="+mj-lt"/>
                <a:ea typeface="Arial" charset="0"/>
                <a:cs typeface="Arial" charset="0"/>
              </a:rPr>
              <a:t>Inclusion of </a:t>
            </a:r>
            <a:r>
              <a:rPr lang="en-US" b="1" u="sng" dirty="0">
                <a:latin typeface="+mj-lt"/>
                <a:ea typeface="Arial" charset="0"/>
                <a:cs typeface="Arial" charset="0"/>
              </a:rPr>
              <a:t>data visualization, photos, or video demonstrations</a:t>
            </a:r>
            <a:r>
              <a:rPr lang="en-US" b="1" dirty="0">
                <a:latin typeface="+mj-lt"/>
                <a:ea typeface="Arial" charset="0"/>
                <a:cs typeface="Arial" charset="0"/>
              </a:rPr>
              <a:t> that concretely exhibit project outcomes is strongly encouraged for this portion of the lightning talk.</a:t>
            </a:r>
            <a:endParaRPr lang="en-US" b="1" dirty="0">
              <a:latin typeface="+mj-lt"/>
            </a:endParaRPr>
          </a:p>
          <a:p>
            <a:pPr algn="just"/>
            <a:endParaRPr lang="en-US" b="1" dirty="0">
              <a:latin typeface="+mj-lt"/>
            </a:endParaRPr>
          </a:p>
        </p:txBody>
      </p:sp>
      <p:sp>
        <p:nvSpPr>
          <p:cNvPr id="5" name="TextBox 4">
            <a:extLst>
              <a:ext uri="{FF2B5EF4-FFF2-40B4-BE49-F238E27FC236}">
                <a16:creationId xmlns:a16="http://schemas.microsoft.com/office/drawing/2014/main" id="{2A65DA65-352E-48B3-8DBF-2A327D13A92B}"/>
              </a:ext>
            </a:extLst>
          </p:cNvPr>
          <p:cNvSpPr txBox="1"/>
          <p:nvPr/>
        </p:nvSpPr>
        <p:spPr>
          <a:xfrm>
            <a:off x="80579" y="6386211"/>
            <a:ext cx="2350002" cy="369332"/>
          </a:xfrm>
          <a:prstGeom prst="rect">
            <a:avLst/>
          </a:prstGeom>
          <a:noFill/>
        </p:spPr>
        <p:txBody>
          <a:bodyPr wrap="none" rtlCol="0">
            <a:spAutoFit/>
          </a:bodyPr>
          <a:lstStyle/>
          <a:p>
            <a:r>
              <a:rPr lang="en-US" dirty="0"/>
              <a:t>Suggested length: 2(m)</a:t>
            </a:r>
          </a:p>
        </p:txBody>
      </p:sp>
    </p:spTree>
    <p:extLst>
      <p:ext uri="{BB962C8B-B14F-4D97-AF65-F5344CB8AC3E}">
        <p14:creationId xmlns:p14="http://schemas.microsoft.com/office/powerpoint/2010/main" val="2215316544"/>
      </p:ext>
    </p:extLst>
  </p:cSld>
  <p:clrMapOvr>
    <a:masterClrMapping/>
  </p:clrMapOvr>
  <mc:AlternateContent xmlns:mc="http://schemas.openxmlformats.org/markup-compatibility/2006" xmlns:p14="http://schemas.microsoft.com/office/powerpoint/2010/main">
    <mc:Choice Requires="p14">
      <p:transition p14:dur="400" advTm="60000"/>
    </mc:Choice>
    <mc:Fallback xmlns="">
      <p:transition advTm="6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8"/>
          <p:cNvSpPr txBox="1">
            <a:spLocks/>
          </p:cNvSpPr>
          <p:nvPr/>
        </p:nvSpPr>
        <p:spPr>
          <a:xfrm>
            <a:off x="1285875" y="201699"/>
            <a:ext cx="9813049" cy="52045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accent2"/>
                </a:solidFill>
                <a:latin typeface="Arial" charset="0"/>
                <a:ea typeface="Arial" charset="0"/>
                <a:cs typeface="Arial" charset="0"/>
              </a:rPr>
              <a:t>Project Evolution</a:t>
            </a:r>
          </a:p>
        </p:txBody>
      </p:sp>
      <p:sp>
        <p:nvSpPr>
          <p:cNvPr id="4" name="TextBox 3">
            <a:extLst>
              <a:ext uri="{FF2B5EF4-FFF2-40B4-BE49-F238E27FC236}">
                <a16:creationId xmlns:a16="http://schemas.microsoft.com/office/drawing/2014/main" id="{373D375D-C759-43A7-B811-4079584A124E}"/>
              </a:ext>
            </a:extLst>
          </p:cNvPr>
          <p:cNvSpPr txBox="1"/>
          <p:nvPr/>
        </p:nvSpPr>
        <p:spPr>
          <a:xfrm>
            <a:off x="9819556" y="6488668"/>
            <a:ext cx="2372444" cy="369332"/>
          </a:xfrm>
          <a:prstGeom prst="rect">
            <a:avLst/>
          </a:prstGeom>
          <a:noFill/>
        </p:spPr>
        <p:txBody>
          <a:bodyPr wrap="none" rtlCol="0">
            <a:spAutoFit/>
          </a:bodyPr>
          <a:lstStyle/>
          <a:p>
            <a:r>
              <a:rPr lang="en-US" dirty="0"/>
              <a:t>Suggested length: 45(s)</a:t>
            </a:r>
          </a:p>
        </p:txBody>
      </p:sp>
      <p:sp>
        <p:nvSpPr>
          <p:cNvPr id="7" name="TextBox 6">
            <a:extLst>
              <a:ext uri="{FF2B5EF4-FFF2-40B4-BE49-F238E27FC236}">
                <a16:creationId xmlns:a16="http://schemas.microsoft.com/office/drawing/2014/main" id="{373DBFBF-1707-E649-BC58-D04ADF4D0AB4}"/>
              </a:ext>
            </a:extLst>
          </p:cNvPr>
          <p:cNvSpPr txBox="1"/>
          <p:nvPr/>
        </p:nvSpPr>
        <p:spPr>
          <a:xfrm>
            <a:off x="329080" y="2371108"/>
            <a:ext cx="11058898" cy="3261277"/>
          </a:xfrm>
          <a:prstGeom prst="rect">
            <a:avLst/>
          </a:prstGeom>
          <a:noFill/>
        </p:spPr>
        <p:txBody>
          <a:bodyPr wrap="square" rtlCol="0">
            <a:spAutoFit/>
          </a:bodyPr>
          <a:lstStyle/>
          <a:p>
            <a:pPr>
              <a:lnSpc>
                <a:spcPct val="107000"/>
              </a:lnSpc>
              <a:spcAft>
                <a:spcPts val="800"/>
              </a:spcAft>
            </a:pPr>
            <a:r>
              <a:rPr lang="en-US" i="1" dirty="0">
                <a:effectLst/>
                <a:latin typeface="Calibri" panose="020F0502020204030204" pitchFamily="34" charset="0"/>
                <a:ea typeface="Calibri" panose="020F0502020204030204" pitchFamily="34" charset="0"/>
                <a:cs typeface="Times New Roman" panose="02020603050405020304" pitchFamily="18" charset="0"/>
              </a:rPr>
              <a:t>Examples:</a:t>
            </a:r>
          </a:p>
          <a:p>
            <a:r>
              <a:rPr lang="en-US" i="1" dirty="0"/>
              <a:t>“We learned that the residents were not comfortable with a warning system in which government officials would offer evacuation based on potentially inaccurate risk predictions. Thus, we moved from a formal alert system to an integrated data dashboard that embedded locally-collected data and enabled the residents to make their own evacuation decisions.”</a:t>
            </a:r>
          </a:p>
          <a:p>
            <a:endParaRPr lang="en-US" i="1" dirty="0"/>
          </a:p>
          <a:p>
            <a:r>
              <a:rPr lang="en-US" i="1" dirty="0"/>
              <a:t>“We learned that emergency managers may have challenges trusting and using crowdsourced data to make correct decisions and allocate resources properly to the affected population who need them most. As a result, we have reevaluated our earlier crowdsourced-based design to ensure that the information propagating through our system is trustworthy to all who use it.”</a:t>
            </a:r>
          </a:p>
          <a:p>
            <a:endParaRPr lang="en-US" i="1" dirty="0"/>
          </a:p>
        </p:txBody>
      </p:sp>
      <p:sp>
        <p:nvSpPr>
          <p:cNvPr id="10" name="TextBox 9">
            <a:extLst>
              <a:ext uri="{FF2B5EF4-FFF2-40B4-BE49-F238E27FC236}">
                <a16:creationId xmlns:a16="http://schemas.microsoft.com/office/drawing/2014/main" id="{38082C09-FBC1-4226-B1A7-7E91901D16BC}"/>
              </a:ext>
            </a:extLst>
          </p:cNvPr>
          <p:cNvSpPr txBox="1"/>
          <p:nvPr/>
        </p:nvSpPr>
        <p:spPr>
          <a:xfrm>
            <a:off x="329080" y="1171748"/>
            <a:ext cx="11817612" cy="968278"/>
          </a:xfrm>
          <a:prstGeom prst="rect">
            <a:avLst/>
          </a:prstGeom>
          <a:noFill/>
        </p:spPr>
        <p:txBody>
          <a:bodyPr wrap="square">
            <a:spAutoFit/>
          </a:bodyPr>
          <a:lstStyle/>
          <a:p>
            <a:pPr>
              <a:lnSpc>
                <a:spcPct val="107000"/>
              </a:lnSpc>
              <a:spcAft>
                <a:spcPts val="800"/>
              </a:spcAft>
            </a:pPr>
            <a:r>
              <a:rPr lang="en-US" b="1" dirty="0">
                <a:effectLst/>
                <a:latin typeface="Calibri" panose="020F0502020204030204" pitchFamily="34" charset="0"/>
                <a:ea typeface="Calibri" panose="020F0502020204030204" pitchFamily="34" charset="0"/>
                <a:cs typeface="Times New Roman" panose="02020603050405020304" pitchFamily="18" charset="0"/>
              </a:rPr>
              <a:t>How have </a:t>
            </a:r>
            <a:r>
              <a:rPr lang="en-US" b="1" dirty="0">
                <a:latin typeface="Calibri" panose="020F0502020204030204" pitchFamily="34" charset="0"/>
                <a:ea typeface="Calibri" panose="020F0502020204030204" pitchFamily="34" charset="0"/>
                <a:cs typeface="Times New Roman" panose="02020603050405020304" pitchFamily="18" charset="0"/>
              </a:rPr>
              <a:t>your project activities to-date </a:t>
            </a:r>
            <a:r>
              <a:rPr lang="en-US" b="1" dirty="0">
                <a:effectLst/>
                <a:latin typeface="Calibri" panose="020F0502020204030204" pitchFamily="34" charset="0"/>
                <a:ea typeface="Calibri" panose="020F0502020204030204" pitchFamily="34" charset="0"/>
                <a:cs typeface="Times New Roman" panose="02020603050405020304" pitchFamily="18" charset="0"/>
              </a:rPr>
              <a:t>shaped or evolved the long-term vision of the project? Specifically, we want to understand how </a:t>
            </a:r>
            <a:r>
              <a:rPr lang="en-US" b="1" dirty="0">
                <a:latin typeface="Calibri" panose="020F0502020204030204" pitchFamily="34" charset="0"/>
                <a:ea typeface="Calibri" panose="020F0502020204030204" pitchFamily="34" charset="0"/>
                <a:cs typeface="Times New Roman" panose="02020603050405020304" pitchFamily="18" charset="0"/>
              </a:rPr>
              <a:t>engagement with your </a:t>
            </a:r>
            <a:r>
              <a:rPr lang="en-US" b="1" dirty="0">
                <a:effectLst/>
                <a:latin typeface="Calibri" panose="020F0502020204030204" pitchFamily="34" charset="0"/>
                <a:ea typeface="Calibri" panose="020F0502020204030204" pitchFamily="34" charset="0"/>
                <a:cs typeface="Times New Roman" panose="02020603050405020304" pitchFamily="18" charset="0"/>
              </a:rPr>
              <a:t>team (e.g., researchers</a:t>
            </a:r>
            <a:r>
              <a:rPr lang="en-US" b="1" dirty="0">
                <a:latin typeface="Calibri" panose="020F0502020204030204" pitchFamily="34" charset="0"/>
                <a:ea typeface="Calibri" panose="020F0502020204030204" pitchFamily="34" charset="0"/>
                <a:cs typeface="Times New Roman" panose="02020603050405020304" pitchFamily="18" charset="0"/>
              </a:rPr>
              <a:t> and</a:t>
            </a:r>
            <a:r>
              <a:rPr lang="en-US" b="1" dirty="0">
                <a:effectLst/>
                <a:latin typeface="Calibri" panose="020F0502020204030204" pitchFamily="34" charset="0"/>
                <a:ea typeface="Calibri" panose="020F0502020204030204" pitchFamily="34" charset="0"/>
                <a:cs typeface="Times New Roman" panose="02020603050405020304" pitchFamily="18" charset="0"/>
              </a:rPr>
              <a:t> community partners) and feedback from the target community is informing your research and pilot activities. Give one or two specific examples.</a:t>
            </a:r>
          </a:p>
        </p:txBody>
      </p:sp>
    </p:spTree>
    <p:extLst>
      <p:ext uri="{BB962C8B-B14F-4D97-AF65-F5344CB8AC3E}">
        <p14:creationId xmlns:p14="http://schemas.microsoft.com/office/powerpoint/2010/main" val="3545772153"/>
      </p:ext>
    </p:extLst>
  </p:cSld>
  <p:clrMapOvr>
    <a:masterClrMapping/>
  </p:clrMapOvr>
  <mc:AlternateContent xmlns:mc="http://schemas.openxmlformats.org/markup-compatibility/2006" xmlns:p14="http://schemas.microsoft.com/office/powerpoint/2010/main">
    <mc:Choice Requires="p14">
      <p:transition p14:dur="400" advTm="60000"/>
    </mc:Choice>
    <mc:Fallback xmlns="">
      <p:transition advTm="6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8"/>
          <p:cNvSpPr txBox="1">
            <a:spLocks/>
          </p:cNvSpPr>
          <p:nvPr/>
        </p:nvSpPr>
        <p:spPr>
          <a:xfrm>
            <a:off x="1285875" y="102457"/>
            <a:ext cx="9813049" cy="52045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accent2"/>
                </a:solidFill>
                <a:latin typeface="Arial" charset="0"/>
                <a:ea typeface="Arial" charset="0"/>
                <a:cs typeface="Arial" charset="0"/>
              </a:rPr>
              <a:t>Evaluating Project Impact on Communities</a:t>
            </a:r>
          </a:p>
        </p:txBody>
      </p:sp>
      <p:sp>
        <p:nvSpPr>
          <p:cNvPr id="4" name="TextBox 3">
            <a:extLst>
              <a:ext uri="{FF2B5EF4-FFF2-40B4-BE49-F238E27FC236}">
                <a16:creationId xmlns:a16="http://schemas.microsoft.com/office/drawing/2014/main" id="{7D721597-66CA-4AC3-85CC-40520A9755D9}"/>
              </a:ext>
            </a:extLst>
          </p:cNvPr>
          <p:cNvSpPr txBox="1"/>
          <p:nvPr/>
        </p:nvSpPr>
        <p:spPr>
          <a:xfrm>
            <a:off x="646209" y="1185015"/>
            <a:ext cx="10899582" cy="3970318"/>
          </a:xfrm>
          <a:prstGeom prst="rect">
            <a:avLst/>
          </a:prstGeom>
          <a:noFill/>
        </p:spPr>
        <p:txBody>
          <a:bodyPr wrap="square" lIns="91440" tIns="45720" rIns="91440" bIns="45720" rtlCol="0" anchor="t">
            <a:spAutoFit/>
          </a:bodyPr>
          <a:lstStyle/>
          <a:p>
            <a:pPr algn="just"/>
            <a:r>
              <a:rPr lang="en-US" b="1" dirty="0">
                <a:latin typeface="+mj-lt"/>
                <a:ea typeface="Arial" charset="0"/>
                <a:cs typeface="Arial" charset="0"/>
              </a:rPr>
              <a:t>Include a brief update describing the ongoing evaluation of your work and the impact your work is having on community needs. Include a specific example of a project outcome that addressed community needs (e.g.: cost savings, improved delivery of services, new technology platforms/capabilities etc.)</a:t>
            </a:r>
          </a:p>
          <a:p>
            <a:pPr algn="just"/>
            <a:endParaRPr lang="en-US" b="1" dirty="0">
              <a:latin typeface="+mj-lt"/>
              <a:ea typeface="Arial" charset="0"/>
              <a:cs typeface="Arial" charset="0"/>
            </a:endParaRPr>
          </a:p>
          <a:p>
            <a:r>
              <a:rPr lang="en-US" i="1" dirty="0"/>
              <a:t>Examples: </a:t>
            </a:r>
          </a:p>
          <a:p>
            <a:r>
              <a:rPr lang="en-US" i="1" dirty="0"/>
              <a:t>“In two communities that participated in our pilot study, the city government has used our quality-of-life framework to develop new online and print campaigns for websites, local distribution, and social media emphasizing the community services and amenities that our research showed mattered most to residents’ positive perceptions of quality of life. The community has embraced our emphasis on quality of life as a measure of its well-being and continues to invest volunteer time and resources in community events, public spaces, and civic initiatives that build a shared sense of positive community identity.”</a:t>
            </a:r>
          </a:p>
          <a:p>
            <a:pPr algn="just"/>
            <a:endParaRPr lang="en-US" b="1" dirty="0">
              <a:latin typeface="+mj-lt"/>
              <a:ea typeface="Arial" charset="0"/>
              <a:cs typeface="Arial" charset="0"/>
            </a:endParaRPr>
          </a:p>
          <a:p>
            <a:pPr algn="just"/>
            <a:r>
              <a:rPr lang="en-US" i="1" dirty="0"/>
              <a:t>"Our sensor system is still under development, but what is currently deployed provided the community useful information during recent storms. The citizen science rain gauge network proved particularly useful."</a:t>
            </a:r>
            <a:endParaRPr lang="en-US" b="1" i="1" dirty="0">
              <a:latin typeface="+mj-lt"/>
              <a:ea typeface="Arial" charset="0"/>
              <a:cs typeface="Arial" charset="0"/>
            </a:endParaRPr>
          </a:p>
        </p:txBody>
      </p:sp>
      <p:sp>
        <p:nvSpPr>
          <p:cNvPr id="5" name="TextBox 4">
            <a:extLst>
              <a:ext uri="{FF2B5EF4-FFF2-40B4-BE49-F238E27FC236}">
                <a16:creationId xmlns:a16="http://schemas.microsoft.com/office/drawing/2014/main" id="{2ACD1B54-70AE-4E73-B704-BEA004527BE0}"/>
              </a:ext>
            </a:extLst>
          </p:cNvPr>
          <p:cNvSpPr txBox="1"/>
          <p:nvPr/>
        </p:nvSpPr>
        <p:spPr>
          <a:xfrm>
            <a:off x="9819556" y="6488668"/>
            <a:ext cx="2372444" cy="369332"/>
          </a:xfrm>
          <a:prstGeom prst="rect">
            <a:avLst/>
          </a:prstGeom>
          <a:noFill/>
        </p:spPr>
        <p:txBody>
          <a:bodyPr wrap="none" rtlCol="0">
            <a:spAutoFit/>
          </a:bodyPr>
          <a:lstStyle/>
          <a:p>
            <a:r>
              <a:rPr lang="en-US" dirty="0"/>
              <a:t>Suggested length: 45(s)</a:t>
            </a:r>
          </a:p>
        </p:txBody>
      </p:sp>
      <p:sp>
        <p:nvSpPr>
          <p:cNvPr id="2" name="TextBox 1">
            <a:extLst>
              <a:ext uri="{FF2B5EF4-FFF2-40B4-BE49-F238E27FC236}">
                <a16:creationId xmlns:a16="http://schemas.microsoft.com/office/drawing/2014/main" id="{5F7762B8-0350-4FD5-84AD-BFF45EE90AC1}"/>
              </a:ext>
            </a:extLst>
          </p:cNvPr>
          <p:cNvSpPr txBox="1"/>
          <p:nvPr/>
        </p:nvSpPr>
        <p:spPr>
          <a:xfrm>
            <a:off x="600365" y="5557234"/>
            <a:ext cx="10405413" cy="369332"/>
          </a:xfrm>
          <a:prstGeom prst="rect">
            <a:avLst/>
          </a:prstGeom>
          <a:noFill/>
        </p:spPr>
        <p:txBody>
          <a:bodyPr wrap="none" rtlCol="0">
            <a:spAutoFit/>
          </a:bodyPr>
          <a:lstStyle/>
          <a:p>
            <a:pPr algn="just"/>
            <a:r>
              <a:rPr lang="en-US" b="1" dirty="0">
                <a:solidFill>
                  <a:srgbClr val="FF0000"/>
                </a:solidFill>
                <a:latin typeface="+mj-lt"/>
              </a:rPr>
              <a:t>*It is encouraged for your community partner to present or participate in this portion of the lightning talk.*</a:t>
            </a:r>
          </a:p>
        </p:txBody>
      </p:sp>
    </p:spTree>
    <p:extLst>
      <p:ext uri="{BB962C8B-B14F-4D97-AF65-F5344CB8AC3E}">
        <p14:creationId xmlns:p14="http://schemas.microsoft.com/office/powerpoint/2010/main" val="5960080"/>
      </p:ext>
    </p:extLst>
  </p:cSld>
  <p:clrMapOvr>
    <a:masterClrMapping/>
  </p:clrMapOvr>
  <mc:AlternateContent xmlns:mc="http://schemas.openxmlformats.org/markup-compatibility/2006" xmlns:p14="http://schemas.microsoft.com/office/powerpoint/2010/main">
    <mc:Choice Requires="p14">
      <p:transition p14:dur="400" advTm="60000"/>
    </mc:Choice>
    <mc:Fallback xmlns="">
      <p:transition advTm="6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8"/>
          <p:cNvSpPr>
            <a:spLocks noGrp="1"/>
          </p:cNvSpPr>
          <p:nvPr>
            <p:ph type="title" idx="4294967295"/>
          </p:nvPr>
        </p:nvSpPr>
        <p:spPr>
          <a:xfrm>
            <a:off x="619125" y="166688"/>
            <a:ext cx="11572875" cy="649287"/>
          </a:xfrm>
        </p:spPr>
        <p:txBody>
          <a:bodyPr>
            <a:noAutofit/>
          </a:bodyPr>
          <a:lstStyle/>
          <a:p>
            <a:pPr>
              <a:lnSpc>
                <a:spcPct val="100000"/>
              </a:lnSpc>
            </a:pPr>
            <a:r>
              <a:rPr lang="en-US" sz="3200" b="1" dirty="0">
                <a:solidFill>
                  <a:schemeClr val="accent2"/>
                </a:solidFill>
                <a:latin typeface="Arial" charset="0"/>
                <a:ea typeface="Arial" charset="0"/>
                <a:cs typeface="Arial" charset="0"/>
              </a:rPr>
              <a:t>Anticipated outcomes &amp; success measures for next year</a:t>
            </a:r>
          </a:p>
        </p:txBody>
      </p:sp>
      <p:sp>
        <p:nvSpPr>
          <p:cNvPr id="4" name="TextBox 3">
            <a:extLst>
              <a:ext uri="{FF2B5EF4-FFF2-40B4-BE49-F238E27FC236}">
                <a16:creationId xmlns:a16="http://schemas.microsoft.com/office/drawing/2014/main" id="{C288C713-2628-F145-AB47-A08327E0737E}"/>
              </a:ext>
            </a:extLst>
          </p:cNvPr>
          <p:cNvSpPr txBox="1"/>
          <p:nvPr/>
        </p:nvSpPr>
        <p:spPr>
          <a:xfrm>
            <a:off x="2050687" y="2508219"/>
            <a:ext cx="8870598" cy="1754326"/>
          </a:xfrm>
          <a:prstGeom prst="rect">
            <a:avLst/>
          </a:prstGeom>
          <a:noFill/>
        </p:spPr>
        <p:txBody>
          <a:bodyPr wrap="square" rtlCol="0">
            <a:spAutoFit/>
          </a:bodyPr>
          <a:lstStyle/>
          <a:p>
            <a:pPr marL="174625" lvl="1"/>
            <a:r>
              <a:rPr lang="en-US" b="1" dirty="0">
                <a:latin typeface="+mj-lt"/>
              </a:rPr>
              <a:t>Describe at least two outcomes/products that you plan to accomplish over the next year. </a:t>
            </a:r>
          </a:p>
          <a:p>
            <a:pPr marL="174625" lvl="1"/>
            <a:endParaRPr lang="en-US" b="1" dirty="0">
              <a:latin typeface="+mj-lt"/>
            </a:endParaRPr>
          </a:p>
          <a:p>
            <a:pPr marL="174625" lvl="1"/>
            <a:r>
              <a:rPr lang="en-US" b="1" dirty="0">
                <a:latin typeface="+mj-lt"/>
              </a:rPr>
              <a:t>Provide an overview of the specific research activities you will undertake to accomplish these products.</a:t>
            </a:r>
            <a:endParaRPr lang="en-US" b="1" dirty="0">
              <a:latin typeface="+mj-lt"/>
              <a:cs typeface="Arial" charset="0"/>
            </a:endParaRPr>
          </a:p>
          <a:p>
            <a:pPr marL="174625" lvl="1"/>
            <a:endParaRPr lang="en-US" b="1" dirty="0">
              <a:latin typeface="+mj-lt"/>
              <a:cs typeface="Arial" charset="0"/>
            </a:endParaRPr>
          </a:p>
          <a:p>
            <a:pPr marL="174625" lvl="1"/>
            <a:r>
              <a:rPr lang="en-US" b="1" dirty="0">
                <a:latin typeface="+mj-lt"/>
                <a:cs typeface="Arial" charset="0"/>
              </a:rPr>
              <a:t>These could include ongoing activities.</a:t>
            </a:r>
            <a:endParaRPr lang="en-US" b="1" dirty="0">
              <a:latin typeface="+mj-lt"/>
            </a:endParaRPr>
          </a:p>
        </p:txBody>
      </p:sp>
      <p:sp>
        <p:nvSpPr>
          <p:cNvPr id="5" name="TextBox 4">
            <a:extLst>
              <a:ext uri="{FF2B5EF4-FFF2-40B4-BE49-F238E27FC236}">
                <a16:creationId xmlns:a16="http://schemas.microsoft.com/office/drawing/2014/main" id="{D3AEB445-AFB4-49FB-A3A4-7EF20D2ABAE6}"/>
              </a:ext>
            </a:extLst>
          </p:cNvPr>
          <p:cNvSpPr txBox="1"/>
          <p:nvPr/>
        </p:nvSpPr>
        <p:spPr>
          <a:xfrm>
            <a:off x="9819556" y="6488668"/>
            <a:ext cx="2372444" cy="369332"/>
          </a:xfrm>
          <a:prstGeom prst="rect">
            <a:avLst/>
          </a:prstGeom>
          <a:noFill/>
        </p:spPr>
        <p:txBody>
          <a:bodyPr wrap="none" rtlCol="0">
            <a:spAutoFit/>
          </a:bodyPr>
          <a:lstStyle/>
          <a:p>
            <a:r>
              <a:rPr lang="en-US" dirty="0"/>
              <a:t>Suggested length: 30(s)</a:t>
            </a:r>
          </a:p>
        </p:txBody>
      </p:sp>
    </p:spTree>
    <p:extLst>
      <p:ext uri="{BB962C8B-B14F-4D97-AF65-F5344CB8AC3E}">
        <p14:creationId xmlns:p14="http://schemas.microsoft.com/office/powerpoint/2010/main" val="2096842574"/>
      </p:ext>
    </p:extLst>
  </p:cSld>
  <p:clrMapOvr>
    <a:masterClrMapping/>
  </p:clrMapOvr>
  <mc:AlternateContent xmlns:mc="http://schemas.openxmlformats.org/markup-compatibility/2006" xmlns:p14="http://schemas.microsoft.com/office/powerpoint/2010/main">
    <mc:Choice Requires="p14">
      <p:transition p14:dur="300" advTm="30000"/>
    </mc:Choice>
    <mc:Fallback xmlns="">
      <p:transition advTm="3000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F56423F519358469B2A5B2A7355CB1F" ma:contentTypeVersion="5" ma:contentTypeDescription="Create a new document." ma:contentTypeScope="" ma:versionID="d31d63111a989018086fac1cc168dc1d">
  <xsd:schema xmlns:xsd="http://www.w3.org/2001/XMLSchema" xmlns:xs="http://www.w3.org/2001/XMLSchema" xmlns:p="http://schemas.microsoft.com/office/2006/metadata/properties" xmlns:ns2="7d8b48d2-7c6e-4bbd-962c-c73c5f726d13" targetNamespace="http://schemas.microsoft.com/office/2006/metadata/properties" ma:root="true" ma:fieldsID="ede8e6375236f08feadf1b3738a84b08" ns2:_="">
    <xsd:import namespace="7d8b48d2-7c6e-4bbd-962c-c73c5f726d1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8b48d2-7c6e-4bbd-962c-c73c5f726d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AAB2B7-8FDC-4E89-B582-76E6F4F016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8b48d2-7c6e-4bbd-962c-c73c5f726d1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B7662C0-AC59-4601-80F3-3230041FF0A6}">
  <ds:schemaRefs>
    <ds:schemaRef ds:uri="http://schemas.microsoft.com/sharepoint/v3/contenttype/forms"/>
  </ds:schemaRefs>
</ds:datastoreItem>
</file>

<file path=customXml/itemProps3.xml><?xml version="1.0" encoding="utf-8"?>
<ds:datastoreItem xmlns:ds="http://schemas.openxmlformats.org/officeDocument/2006/customXml" ds:itemID="{2AEBB9EA-7DFB-45E3-A8EA-A7014029F8F4}">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7d8b48d2-7c6e-4bbd-962c-c73c5f726d13"/>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16021</TotalTime>
  <Words>832</Words>
  <Application>Microsoft Office PowerPoint</Application>
  <PresentationFormat>Widescreen</PresentationFormat>
  <Paragraphs>63</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Anticipated outcomes &amp; success measures for next year</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Nilsen, Wendy</dc:creator>
  <cp:keywords/>
  <dc:description/>
  <cp:lastModifiedBy>Sharma, Vishal</cp:lastModifiedBy>
  <cp:revision>298</cp:revision>
  <dcterms:created xsi:type="dcterms:W3CDTF">2016-01-15T22:20:06Z</dcterms:created>
  <dcterms:modified xsi:type="dcterms:W3CDTF">2022-07-05T15:16:53Z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0x0101008F56423F519358469B2A5B2A7355CB1F</vt:lpwstr>
  </property>
  <property fmtid="{D5CDD505-2E9C-101B-9397-08002B2CF9AE}" pid="3" name="Order">
    <vt:r8>900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ComplianceAssetId">
    <vt:lpwstr/>
  </property>
  <property fmtid="{D5CDD505-2E9C-101B-9397-08002B2CF9AE}" pid="9" name="TemplateUrl">
    <vt:lpwstr/>
  </property>
</Properties>
</file>